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1203" r:id="rId3"/>
    <p:sldId id="276" r:id="rId4"/>
    <p:sldId id="291" r:id="rId5"/>
    <p:sldId id="289" r:id="rId6"/>
    <p:sldId id="1204" r:id="rId7"/>
    <p:sldId id="263" r:id="rId8"/>
    <p:sldId id="265" r:id="rId9"/>
    <p:sldId id="264" r:id="rId10"/>
    <p:sldId id="1206" r:id="rId11"/>
    <p:sldId id="1207" r:id="rId12"/>
    <p:sldId id="1279" r:id="rId13"/>
    <p:sldId id="280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E6A80-E786-42B1-8D71-87399D605F8D}" v="110" dt="2020-05-30T18:18:38.306"/>
  </p1510:revLst>
</p1510:revInfo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7440" autoAdjust="0"/>
  </p:normalViewPr>
  <p:slideViewPr>
    <p:cSldViewPr snapToGrid="0">
      <p:cViewPr>
        <p:scale>
          <a:sx n="125" d="100"/>
          <a:sy n="125" d="100"/>
        </p:scale>
        <p:origin x="558" y="762"/>
      </p:cViewPr>
      <p:guideLst/>
    </p:cSldViewPr>
  </p:slideViewPr>
  <p:outlineViewPr>
    <p:cViewPr>
      <p:scale>
        <a:sx n="33" d="100"/>
        <a:sy n="33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5-30T20:01:53.399" idx="1">
    <p:pos x="6759" y="1590"/>
    <p:text>benefits löschen?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9D9125-985D-4BA0-B4FE-051BD965A7DB}" type="datetime1">
              <a:rPr lang="de-DE" smtClean="0"/>
              <a:t>30.05.2020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07C93-A9FB-4897-BAE5-1066DA30E1B7}" type="datetime1">
              <a:rPr lang="de-DE" smtClean="0"/>
              <a:pPr/>
              <a:t>30.05.2020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054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177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4662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957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73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7370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3812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1909425" cy="6584950"/>
          </a:xfrm>
          <a:solidFill>
            <a:schemeClr val="accent4">
              <a:lumMod val="50000"/>
            </a:schemeClr>
          </a:solidFill>
        </p:spPr>
        <p:txBody>
          <a:bodyPr lIns="1080000" tIns="0" bIns="0" rtlCol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Foto einfügen oder ziehen und ablegen </a:t>
            </a:r>
            <a:br>
              <a:rPr lang="de-DE" noProof="0" dirty="0"/>
            </a:br>
            <a:r>
              <a:rPr lang="de-DE" noProof="0" dirty="0"/>
              <a:t>und dann für Überlagerungseffekt in den </a:t>
            </a:r>
            <a:br>
              <a:rPr lang="de-DE" noProof="0" dirty="0"/>
            </a:br>
            <a:r>
              <a:rPr lang="de-DE" noProof="0" dirty="0"/>
              <a:t>Hintergrund senden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EDCBE8D-BCDE-43F2-9C37-386C3705A5C2}"/>
              </a:ext>
            </a:extLst>
          </p:cNvPr>
          <p:cNvSpPr/>
          <p:nvPr userDrawn="1"/>
        </p:nvSpPr>
        <p:spPr>
          <a:xfrm>
            <a:off x="5277678" y="136800"/>
            <a:ext cx="5676382" cy="6584675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783424E-B9B3-4D58-988A-26DEDF734F4E}"/>
              </a:ext>
            </a:extLst>
          </p:cNvPr>
          <p:cNvSpPr/>
          <p:nvPr userDrawn="1"/>
        </p:nvSpPr>
        <p:spPr>
          <a:xfrm>
            <a:off x="0" y="0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32BBED-D126-4DCA-9557-B488A96E405F}"/>
              </a:ext>
            </a:extLst>
          </p:cNvPr>
          <p:cNvSpPr/>
          <p:nvPr userDrawn="1"/>
        </p:nvSpPr>
        <p:spPr>
          <a:xfrm>
            <a:off x="0" y="6721475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Klicken, um Präsentationstitel zu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ymbolaufzählungszeichen 6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5F5735D3-1D9F-7543-95B4-59FA78EE1633}"/>
              </a:ext>
            </a:extLst>
          </p:cNvPr>
          <p:cNvSpPr/>
          <p:nvPr userDrawn="1"/>
        </p:nvSpPr>
        <p:spPr>
          <a:xfrm>
            <a:off x="2713378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3" name="Bildplatzhalt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010558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0965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10965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AD89EB4-58FE-9C45-AF3E-821DBB1186EC}"/>
              </a:ext>
            </a:extLst>
          </p:cNvPr>
          <p:cNvSpPr/>
          <p:nvPr userDrawn="1"/>
        </p:nvSpPr>
        <p:spPr>
          <a:xfrm>
            <a:off x="4555513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4" name="Bildplatzhalt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852693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53100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2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53100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32E783B-B6C5-C74B-8CB2-1421AF723973}"/>
              </a:ext>
            </a:extLst>
          </p:cNvPr>
          <p:cNvSpPr/>
          <p:nvPr userDrawn="1"/>
        </p:nvSpPr>
        <p:spPr>
          <a:xfrm>
            <a:off x="2712400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7" name="Bildplatzhalt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009580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25" name="Textplatzhalt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10965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3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10965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E4FB0C7-5FAE-064C-B022-6C6F1429F789}"/>
              </a:ext>
            </a:extLst>
          </p:cNvPr>
          <p:cNvSpPr/>
          <p:nvPr userDrawn="1"/>
        </p:nvSpPr>
        <p:spPr>
          <a:xfrm>
            <a:off x="4554535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8" name="Bildplatzhalt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851715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27" name="Textplatzhalt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53100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4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353100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10" name="Bildplatzhalt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Foto einfügen oder ziehen und ablegen </a:t>
            </a:r>
            <a:br>
              <a:rPr lang="de-DE" noProof="0" dirty="0"/>
            </a:br>
            <a:r>
              <a:rPr lang="de-DE" noProof="0" dirty="0"/>
              <a:t>und dann für Überlagerungseffekt in den Hintergrund senden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8BDD832-2CD9-45D2-AC4D-DD00EFA5A22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B47021E-0309-4638-9D02-AE2A45E2C5D1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2B8E8D6F-D64D-4B85-AA51-BDA9EF959E3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3674372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 der Trennfolie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70" y="4608000"/>
            <a:ext cx="3863221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A6E6DE6-8A6B-41F2-AF27-05AF2685D46A}"/>
              </a:ext>
            </a:extLst>
          </p:cNvPr>
          <p:cNvSpPr/>
          <p:nvPr userDrawn="1"/>
        </p:nvSpPr>
        <p:spPr>
          <a:xfrm>
            <a:off x="774984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0" name="Bildplatzhalter 15">
            <a:extLst>
              <a:ext uri="{FF2B5EF4-FFF2-40B4-BE49-F238E27FC236}">
                <a16:creationId xmlns:a16="http://schemas.microsoft.com/office/drawing/2014/main" id="{31126238-274A-430F-B6FB-4F7C6DCDB61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72164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39" name="Textplatzhalter 8">
            <a:extLst>
              <a:ext uri="{FF2B5EF4-FFF2-40B4-BE49-F238E27FC236}">
                <a16:creationId xmlns:a16="http://schemas.microsoft.com/office/drawing/2014/main" id="{BDEB31AB-D345-4969-84E9-02D6629DCEE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72571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9E8E24CD-3C52-477D-8EAB-DAF95E1B178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2571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B6DE7E3-E4C3-424D-B95F-555285B0EB54}"/>
              </a:ext>
            </a:extLst>
          </p:cNvPr>
          <p:cNvSpPr/>
          <p:nvPr userDrawn="1"/>
        </p:nvSpPr>
        <p:spPr>
          <a:xfrm>
            <a:off x="774006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2" name="Bildplatzhalter 15">
            <a:extLst>
              <a:ext uri="{FF2B5EF4-FFF2-40B4-BE49-F238E27FC236}">
                <a16:creationId xmlns:a16="http://schemas.microsoft.com/office/drawing/2014/main" id="{779B16E6-18E8-4AED-8C3E-11B3D53B60D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071186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43" name="Textplatzhalter 8">
            <a:extLst>
              <a:ext uri="{FF2B5EF4-FFF2-40B4-BE49-F238E27FC236}">
                <a16:creationId xmlns:a16="http://schemas.microsoft.com/office/drawing/2014/main" id="{9C2A47AA-588D-4FBE-9684-947693B9216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72571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3</a:t>
            </a:r>
          </a:p>
        </p:txBody>
      </p:sp>
      <p:sp>
        <p:nvSpPr>
          <p:cNvPr id="44" name="Textplatzhalter 10">
            <a:extLst>
              <a:ext uri="{FF2B5EF4-FFF2-40B4-BE49-F238E27FC236}">
                <a16:creationId xmlns:a16="http://schemas.microsoft.com/office/drawing/2014/main" id="{41F70B65-698C-477D-8C93-3186FCACCF4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72571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</p:spTree>
    <p:extLst>
      <p:ext uri="{BB962C8B-B14F-4D97-AF65-F5344CB8AC3E}">
        <p14:creationId xmlns:p14="http://schemas.microsoft.com/office/powerpoint/2010/main" val="286233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ymbolaufzählungszeichen 5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5F5735D3-1D9F-7543-95B4-59FA78EE1633}"/>
              </a:ext>
            </a:extLst>
          </p:cNvPr>
          <p:cNvSpPr/>
          <p:nvPr userDrawn="1"/>
        </p:nvSpPr>
        <p:spPr>
          <a:xfrm>
            <a:off x="2713378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3" name="Bildplatzhalt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010558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0965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10965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AD89EB4-58FE-9C45-AF3E-821DBB1186EC}"/>
              </a:ext>
            </a:extLst>
          </p:cNvPr>
          <p:cNvSpPr/>
          <p:nvPr userDrawn="1"/>
        </p:nvSpPr>
        <p:spPr>
          <a:xfrm>
            <a:off x="4555513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4" name="Bildplatzhalt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852693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53100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2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53100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32E783B-B6C5-C74B-8CB2-1421AF723973}"/>
              </a:ext>
            </a:extLst>
          </p:cNvPr>
          <p:cNvSpPr/>
          <p:nvPr userDrawn="1"/>
        </p:nvSpPr>
        <p:spPr>
          <a:xfrm>
            <a:off x="2712400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7" name="Bildplatzhalt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009580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25" name="Textplatzhalt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10965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3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10965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10" name="Bildplatzhalt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Foto einfügen oder ziehen und ablegen </a:t>
            </a:r>
            <a:br>
              <a:rPr lang="de-DE" noProof="0" dirty="0"/>
            </a:br>
            <a:r>
              <a:rPr lang="de-DE" noProof="0" dirty="0"/>
              <a:t>und dann für Überlagerungseffekt in den Hintergrund senden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8BDD832-2CD9-45D2-AC4D-DD00EFA5A22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B47021E-0309-4638-9D02-AE2A45E2C5D1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2B8E8D6F-D64D-4B85-AA51-BDA9EF959E3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3674372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 der Trennfolie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70" y="4608000"/>
            <a:ext cx="3863221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A6E6DE6-8A6B-41F2-AF27-05AF2685D46A}"/>
              </a:ext>
            </a:extLst>
          </p:cNvPr>
          <p:cNvSpPr/>
          <p:nvPr userDrawn="1"/>
        </p:nvSpPr>
        <p:spPr>
          <a:xfrm>
            <a:off x="774984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0" name="Bildplatzhalter 15">
            <a:extLst>
              <a:ext uri="{FF2B5EF4-FFF2-40B4-BE49-F238E27FC236}">
                <a16:creationId xmlns:a16="http://schemas.microsoft.com/office/drawing/2014/main" id="{31126238-274A-430F-B6FB-4F7C6DCDB61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72164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39" name="Textplatzhalter 8">
            <a:extLst>
              <a:ext uri="{FF2B5EF4-FFF2-40B4-BE49-F238E27FC236}">
                <a16:creationId xmlns:a16="http://schemas.microsoft.com/office/drawing/2014/main" id="{BDEB31AB-D345-4969-84E9-02D6629DCEE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72571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9E8E24CD-3C52-477D-8EAB-DAF95E1B178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2571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B6DE7E3-E4C3-424D-B95F-555285B0EB54}"/>
              </a:ext>
            </a:extLst>
          </p:cNvPr>
          <p:cNvSpPr/>
          <p:nvPr userDrawn="1"/>
        </p:nvSpPr>
        <p:spPr>
          <a:xfrm>
            <a:off x="774006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2" name="Bildplatzhalter 15">
            <a:extLst>
              <a:ext uri="{FF2B5EF4-FFF2-40B4-BE49-F238E27FC236}">
                <a16:creationId xmlns:a16="http://schemas.microsoft.com/office/drawing/2014/main" id="{779B16E6-18E8-4AED-8C3E-11B3D53B60D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071186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43" name="Textplatzhalter 8">
            <a:extLst>
              <a:ext uri="{FF2B5EF4-FFF2-40B4-BE49-F238E27FC236}">
                <a16:creationId xmlns:a16="http://schemas.microsoft.com/office/drawing/2014/main" id="{9C2A47AA-588D-4FBE-9684-947693B9216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72571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3</a:t>
            </a:r>
          </a:p>
        </p:txBody>
      </p:sp>
      <p:sp>
        <p:nvSpPr>
          <p:cNvPr id="44" name="Textplatzhalter 10">
            <a:extLst>
              <a:ext uri="{FF2B5EF4-FFF2-40B4-BE49-F238E27FC236}">
                <a16:creationId xmlns:a16="http://schemas.microsoft.com/office/drawing/2014/main" id="{41F70B65-698C-477D-8C93-3186FCACCF4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72571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</p:spTree>
    <p:extLst>
      <p:ext uri="{BB962C8B-B14F-4D97-AF65-F5344CB8AC3E}">
        <p14:creationId xmlns:p14="http://schemas.microsoft.com/office/powerpoint/2010/main" val="3312083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es Produk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platzhalt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Ihr Bildschirmdesign hier einfügen oder ziehen und ablegen</a:t>
            </a:r>
          </a:p>
        </p:txBody>
      </p:sp>
      <p:pic>
        <p:nvPicPr>
          <p:cNvPr id="31" name="Bild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10" name="Bildplatzhalt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Foto einfügen oder ziehen und ablegen </a:t>
            </a:r>
            <a:br>
              <a:rPr lang="de-DE" noProof="0" dirty="0"/>
            </a:br>
            <a:r>
              <a:rPr lang="de-DE" noProof="0" dirty="0"/>
              <a:t>und dann für Überlagerungseffekt in den Hintergrund senden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FA88889-2E09-4B26-90FB-497460180E61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B70E5C8-5074-4D5F-9EBD-E5E49462D138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144162-C52D-4D13-B080-38B1B0F6CBC6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1767593"/>
            <a:ext cx="3863221" cy="2595353"/>
          </a:xfrm>
        </p:spPr>
        <p:txBody>
          <a:bodyPr rtlCol="0"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Hervorgehobener Text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5C5C3D10-5CD7-421D-B7BB-581518EF0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6470" y="4608000"/>
            <a:ext cx="3863221" cy="180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Abschn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Untertitel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790D010-2852-DE49-BD36-340D6725D1D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0" name="Bildplatzhalt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54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54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5D02C68-EB7D-E044-99A9-658364A3B2F0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1" name="Bildplatzhalt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62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62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5962E1D-1D13-2B48-9F3B-CE31039DD236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Bildplatzhalt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7118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27118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16" name="Foliennummernplatzhalter 6">
            <a:extLst>
              <a:ext uri="{FF2B5EF4-FFF2-40B4-BE49-F238E27FC236}">
                <a16:creationId xmlns:a16="http://schemas.microsoft.com/office/drawing/2014/main" id="{10C57817-9ECE-F147-BBDB-760FAF41C8E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Zahl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C0299E33-978D-4B8A-9AC7-FC3F151D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1008000"/>
            <a:ext cx="10144125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Untertitel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1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 dirty="0"/>
              <a:t>2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15" name="Foliennummernplatzhalter 6">
            <a:extLst>
              <a:ext uri="{FF2B5EF4-FFF2-40B4-BE49-F238E27FC236}">
                <a16:creationId xmlns:a16="http://schemas.microsoft.com/office/drawing/2014/main" id="{03A8A6E9-DFE7-C84C-8C6D-E32D8A663A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Zahle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Untertitel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Abschnittsüberschrift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1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Abschnittsbeschreibung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de-DE" noProof="0" dirty="0"/>
              <a:t>Abschnittsüberschrift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2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Abschnittsbeschreibung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solidFill>
            <a:schemeClr val="accent3">
              <a:alpha val="10000"/>
            </a:schemeClr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de-DE" noProof="0" dirty="0"/>
              <a:t>Abschnittsüberschrift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3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Abschnittsbeschreibung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16" name="Foliennummernplatzhalter 6">
            <a:extLst>
              <a:ext uri="{FF2B5EF4-FFF2-40B4-BE49-F238E27FC236}">
                <a16:creationId xmlns:a16="http://schemas.microsoft.com/office/drawing/2014/main" id="{40258D63-D809-EE49-BCDD-8D6306004AE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ber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5503617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52910"/>
            <a:ext cx="101432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3617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Titel für Quadrant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617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Titel für Quadrant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Titel für Quadrant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5235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Titel für Quadrant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13" name="Foliennummernplatzhalter 6">
            <a:extLst>
              <a:ext uri="{FF2B5EF4-FFF2-40B4-BE49-F238E27FC236}">
                <a16:creationId xmlns:a16="http://schemas.microsoft.com/office/drawing/2014/main" id="{AA059022-81BB-3141-9DC1-6E855A13A2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ig in 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Untertitel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 dirty="0"/>
              <a:t>Titel Abschnitt 1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4" name="Freihandform: Form 13" title="Pfeil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3570526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043801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 dirty="0"/>
              <a:t>Titel Abschnitt 2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43801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Freihandform: Form 14" title="Pfeil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182327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655602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 dirty="0"/>
              <a:t>Titel Abschnitt 3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5602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13" name="Foliennummernplatzhalter 6">
            <a:extLst>
              <a:ext uri="{FF2B5EF4-FFF2-40B4-BE49-F238E27FC236}">
                <a16:creationId xmlns:a16="http://schemas.microsoft.com/office/drawing/2014/main" id="{B1CB22CF-1587-E74F-B211-A50F838025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Untertitel</a:t>
            </a:r>
          </a:p>
        </p:txBody>
      </p:sp>
      <p:cxnSp>
        <p:nvCxnSpPr>
          <p:cNvPr id="13" name="Gerader Verbinder mit Pfeil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029017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91884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Jahr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56084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Jahr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33" name="Textplatzhalt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34" name="Textplatzhalt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36" name="Textplatzhalt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MM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06680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 dirty="0"/>
              <a:t>Elementtitel</a:t>
            </a:r>
          </a:p>
        </p:txBody>
      </p:sp>
      <p:sp>
        <p:nvSpPr>
          <p:cNvPr id="41" name="Textplatzhalt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58409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Monat Jahr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38" name="Foliennummernplatzhalter 6">
            <a:extLst>
              <a:ext uri="{FF2B5EF4-FFF2-40B4-BE49-F238E27FC236}">
                <a16:creationId xmlns:a16="http://schemas.microsoft.com/office/drawing/2014/main" id="{C4B93A79-C848-FB4C-BF10-00BE7B66F061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glieder von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Untertitel</a:t>
            </a:r>
          </a:p>
        </p:txBody>
      </p: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Hier Bild einfügen oder ablegen</a:t>
            </a:r>
          </a:p>
        </p:txBody>
      </p:sp>
      <p:sp>
        <p:nvSpPr>
          <p:cNvPr id="39" name="Textplatzhalt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de-DE" noProof="0" dirty="0"/>
              <a:t>Name</a:t>
            </a:r>
          </a:p>
        </p:txBody>
      </p:sp>
      <p:sp>
        <p:nvSpPr>
          <p:cNvPr id="42" name="Textplatzhalt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Kurze Bio</a:t>
            </a:r>
          </a:p>
        </p:txBody>
      </p:sp>
      <p:sp>
        <p:nvSpPr>
          <p:cNvPr id="43" name="Textplatzhalt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Titel</a:t>
            </a:r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Hier Bild einfügen oder ablegen</a:t>
            </a:r>
          </a:p>
        </p:txBody>
      </p: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de-DE" noProof="0" dirty="0"/>
              <a:t>Name</a:t>
            </a:r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Kurze Bio</a:t>
            </a:r>
          </a:p>
        </p:txBody>
      </p:sp>
      <p:sp>
        <p:nvSpPr>
          <p:cNvPr id="47" name="Textplatzhalt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Titel</a:t>
            </a:r>
          </a:p>
        </p:txBody>
      </p:sp>
      <p:sp>
        <p:nvSpPr>
          <p:cNvPr id="48" name="Bildplatzhalt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 hier einfügen oder ablegen</a:t>
            </a:r>
          </a:p>
        </p:txBody>
      </p:sp>
      <p:sp>
        <p:nvSpPr>
          <p:cNvPr id="49" name="Textplatzhalt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de-DE" noProof="0" dirty="0"/>
              <a:t>Name</a:t>
            </a:r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Kurze Bio</a:t>
            </a:r>
          </a:p>
        </p:txBody>
      </p:sp>
      <p:sp>
        <p:nvSpPr>
          <p:cNvPr id="51" name="Textplatzhalt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Titel</a:t>
            </a:r>
          </a:p>
        </p:txBody>
      </p:sp>
      <p:sp>
        <p:nvSpPr>
          <p:cNvPr id="18" name="Foliennummernplatzhalter 6">
            <a:extLst>
              <a:ext uri="{FF2B5EF4-FFF2-40B4-BE49-F238E27FC236}">
                <a16:creationId xmlns:a16="http://schemas.microsoft.com/office/drawing/2014/main" id="{AE8F62FC-AFDE-3E45-856E-4C504FC42FEC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rtlCol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Foto einfügen oder ziehen und ablegen </a:t>
            </a:r>
            <a:br>
              <a:rPr lang="de-DE" noProof="0" dirty="0"/>
            </a:br>
            <a:r>
              <a:rPr lang="de-DE" noProof="0" dirty="0"/>
              <a:t>und dann für Überlagerungseffekt in den </a:t>
            </a:r>
            <a:br>
              <a:rPr lang="de-DE" noProof="0" dirty="0"/>
            </a:br>
            <a:r>
              <a:rPr lang="de-DE" noProof="0" dirty="0"/>
              <a:t>Hintergrund senden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83FF27-EC9A-4B3B-8FC8-8C0B22BA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BEA673-E77B-454E-A2E7-937820AA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b="1" i="1" smtClean="0"/>
              <a:pPr/>
              <a:t>‹Nr.›</a:t>
            </a:fld>
            <a:endParaRPr lang="de-DE" b="1" i="1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Klicken, um Präsentationstitel zu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51970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glieder von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Untertitel</a:t>
            </a:r>
          </a:p>
        </p:txBody>
      </p:sp>
      <p:sp>
        <p:nvSpPr>
          <p:cNvPr id="28" name="Bildplatzhalt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92656" y="2256300"/>
            <a:ext cx="1217130" cy="1217130"/>
          </a:xfrm>
          <a:noFill/>
          <a:ln w="12700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de-DE" noProof="0" dirty="0"/>
              <a:t>Vollständiger Name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29" name="Bildplatzhalt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060200" y="2256300"/>
            <a:ext cx="1217130" cy="1217130"/>
          </a:xfrm>
          <a:noFill/>
          <a:ln w="12700" cap="sq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36" name="Textplatzhalt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3495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de-DE" noProof="0" dirty="0"/>
              <a:t>Vollständiger Name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442861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0" name="Bildplatzhalt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627744" y="2256300"/>
            <a:ext cx="1217130" cy="1217130"/>
          </a:xfrm>
          <a:noFill/>
          <a:ln w="12700" cap="sq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0" name="Textplatzhalt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0249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de-DE" noProof="0" dirty="0"/>
              <a:t>Vollständiger Name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02499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54" name="Bildplatzhalt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492656" y="4023015"/>
            <a:ext cx="1217130" cy="1217130"/>
          </a:xfrm>
          <a:noFill/>
          <a:ln w="12700" cap="sq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2" name="Textplatzhalt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de-DE" noProof="0" dirty="0"/>
              <a:t>Vollständiger Name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55" name="Bildplatzhalt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060200" y="4023015"/>
            <a:ext cx="1217130" cy="1217130"/>
          </a:xfrm>
          <a:noFill/>
          <a:ln w="1270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7" name="Textplatzhalt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43495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de-DE" noProof="0" dirty="0"/>
              <a:t>Vollständiger Name</a:t>
            </a:r>
          </a:p>
        </p:txBody>
      </p:sp>
      <p:sp>
        <p:nvSpPr>
          <p:cNvPr id="58" name="Textplatzhalt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442861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56" name="Bildplatzhalt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7627744" y="4023015"/>
            <a:ext cx="1217130" cy="1217130"/>
          </a:xfrm>
          <a:noFill/>
          <a:ln w="12700" cap="sq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9" name="Textplatzhalt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00249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de-DE" noProof="0" dirty="0"/>
              <a:t>Vollständiger Name</a:t>
            </a:r>
          </a:p>
        </p:txBody>
      </p:sp>
      <p:sp>
        <p:nvSpPr>
          <p:cNvPr id="60" name="Textplatzhalt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002499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24" name="Foliennummernplatzhalter 6">
            <a:extLst>
              <a:ext uri="{FF2B5EF4-FFF2-40B4-BE49-F238E27FC236}">
                <a16:creationId xmlns:a16="http://schemas.microsoft.com/office/drawing/2014/main" id="{694CD2E2-CA8B-354D-8563-5AC361B78B27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CD2AAA-246C-4A45-BE24-C1A9DB1D3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5A0092-7256-3C4E-857B-D93B1A8D2C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09829B2-67B8-42AF-A8F6-0483C504E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97204"/>
            <a:ext cx="4865864" cy="497975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D0953015-A379-403E-8191-D885E217C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9372" y="1197204"/>
            <a:ext cx="4865864" cy="497975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24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3617" y="1152000"/>
            <a:ext cx="3240000" cy="50387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35" y="1152000"/>
            <a:ext cx="3240000" cy="50387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3A1E70-888C-457D-AFFC-B6844C5A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DB8ADDC7-03DF-504A-BCB2-CD59459CCF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908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0809" y="1152525"/>
            <a:ext cx="1908000" cy="50387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9618" y="1152525"/>
            <a:ext cx="1908000" cy="50387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8427" y="1148060"/>
            <a:ext cx="1908000" cy="50387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67235" y="1152525"/>
            <a:ext cx="1908000" cy="50387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219BBF2-DEB7-4E8E-8C83-D3D10FA6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08BEF633-490C-6441-95CA-B2301D2D96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4860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4860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EFE5FCFC-5862-8346-B282-9ACAE5AA2B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484CD98A-64EE-42B1-9A8B-F495FEF2E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15235" y="1581663"/>
            <a:ext cx="4786225" cy="460800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9F7B39C-4DE9-4650-869E-0410A8E29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15235" y="1151999"/>
            <a:ext cx="4860000" cy="35999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 rt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F8D5478-FA4F-48AE-8588-59081070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082602" cy="540385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21780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050FC2D7-C428-4985-A707-D3D2DA616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5063748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03924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28DDE606-CFBE-5C4D-91D3-266C9C6E730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mit 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rtlCol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Foto einfügen oder ziehen und ablegen </a:t>
            </a:r>
            <a:br>
              <a:rPr lang="de-DE" noProof="0" dirty="0"/>
            </a:br>
            <a:r>
              <a:rPr lang="de-DE" noProof="0" dirty="0"/>
              <a:t>und dann für Überlagerungseffekt in den </a:t>
            </a:r>
            <a:br>
              <a:rPr lang="de-DE" noProof="0" dirty="0"/>
            </a:br>
            <a:r>
              <a:rPr lang="de-DE" noProof="0" dirty="0"/>
              <a:t>Hintergrund senden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 der Trennfolie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2860636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rtlCol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Foto einfügen oder ziehen und ablegen </a:t>
            </a:r>
            <a:br>
              <a:rPr lang="de-DE" noProof="0" dirty="0"/>
            </a:br>
            <a:r>
              <a:rPr lang="de-DE" noProof="0" dirty="0"/>
              <a:t>und dann für Überlagerungseffekt in den </a:t>
            </a:r>
            <a:br>
              <a:rPr lang="de-DE" noProof="0" dirty="0"/>
            </a:br>
            <a:r>
              <a:rPr lang="de-DE" noProof="0" dirty="0"/>
              <a:t>Hintergrund senden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4A26770-290B-4E8A-B12A-36F7DDB7F2B1}"/>
              </a:ext>
            </a:extLst>
          </p:cNvPr>
          <p:cNvGrpSpPr/>
          <p:nvPr userDrawn="1"/>
        </p:nvGrpSpPr>
        <p:grpSpPr>
          <a:xfrm>
            <a:off x="0" y="0"/>
            <a:ext cx="5277678" cy="6858000"/>
            <a:chOff x="0" y="0"/>
            <a:chExt cx="10954058" cy="685800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783424E-B9B3-4D58-988A-26DEDF734F4E}"/>
                </a:ext>
              </a:extLst>
            </p:cNvPr>
            <p:cNvSpPr/>
            <p:nvPr userDrawn="1"/>
          </p:nvSpPr>
          <p:spPr>
            <a:xfrm>
              <a:off x="0" y="0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332BBED-D126-4DCA-9557-B488A96E405F}"/>
                </a:ext>
              </a:extLst>
            </p:cNvPr>
            <p:cNvSpPr/>
            <p:nvPr userDrawn="1"/>
          </p:nvSpPr>
          <p:spPr>
            <a:xfrm>
              <a:off x="0" y="6721475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2894682"/>
            <a:ext cx="5085650" cy="1870007"/>
          </a:xfrm>
        </p:spPr>
        <p:txBody>
          <a:bodyPr rtlCol="0" anchor="b"/>
          <a:lstStyle>
            <a:lvl1pPr algn="r">
              <a:defRPr sz="6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Vielen Dank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3044" y="5025053"/>
            <a:ext cx="4681330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Vollständiger Name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77D147AD-3B0C-4B21-AE3D-178E0B7E3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73044" y="5431223"/>
            <a:ext cx="4681330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Telefon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6EB09218-D127-4641-A366-94360A951A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3044" y="5817586"/>
            <a:ext cx="4681330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 dirty="0"/>
              <a:t>E-Mail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B9C42B1D-23D7-46D7-A8E3-6667AC7EFB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3044" y="6203950"/>
            <a:ext cx="4683095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930386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C88D655-4406-4239-85EC-50C2308745AA}"/>
              </a:ext>
            </a:extLst>
          </p:cNvPr>
          <p:cNvSpPr/>
          <p:nvPr userDrawn="1"/>
        </p:nvSpPr>
        <p:spPr>
          <a:xfrm>
            <a:off x="145004" y="135743"/>
            <a:ext cx="11909425" cy="65849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Klicken, um Präsentationstitel zu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571908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 der Trennfolie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4014787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8">
            <a:extLst>
              <a:ext uri="{FF2B5EF4-FFF2-40B4-BE49-F238E27FC236}">
                <a16:creationId xmlns:a16="http://schemas.microsoft.com/office/drawing/2014/main" id="{3DD70C4C-707A-47C9-A028-E747750D0F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981216" y="6519069"/>
            <a:ext cx="62722" cy="108744"/>
          </a:xfrm>
          <a:custGeom>
            <a:avLst/>
            <a:gdLst>
              <a:gd name="T0" fmla="*/ 116600 w 133"/>
              <a:gd name="T1" fmla="*/ 191438 h 231"/>
              <a:gd name="T2" fmla="*/ 116600 w 133"/>
              <a:gd name="T3" fmla="*/ 191438 h 231"/>
              <a:gd name="T4" fmla="*/ 116600 w 133"/>
              <a:gd name="T5" fmla="*/ 215837 h 231"/>
              <a:gd name="T6" fmla="*/ 91211 w 133"/>
              <a:gd name="T7" fmla="*/ 215837 h 231"/>
              <a:gd name="T8" fmla="*/ 0 w 133"/>
              <a:gd name="T9" fmla="*/ 124810 h 231"/>
              <a:gd name="T10" fmla="*/ 0 w 133"/>
              <a:gd name="T11" fmla="*/ 100411 h 231"/>
              <a:gd name="T12" fmla="*/ 91211 w 133"/>
              <a:gd name="T13" fmla="*/ 8446 h 231"/>
              <a:gd name="T14" fmla="*/ 116600 w 133"/>
              <a:gd name="T15" fmla="*/ 8446 h 231"/>
              <a:gd name="T16" fmla="*/ 116600 w 133"/>
              <a:gd name="T17" fmla="*/ 32845 h 231"/>
              <a:gd name="T18" fmla="*/ 41374 w 133"/>
              <a:gd name="T19" fmla="*/ 107918 h 231"/>
              <a:gd name="T20" fmla="*/ 116600 w 133"/>
              <a:gd name="T21" fmla="*/ 191438 h 23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900"/>
          </a:p>
        </p:txBody>
      </p:sp>
      <p:sp>
        <p:nvSpPr>
          <p:cNvPr id="5" name="Freeform 38">
            <a:extLst>
              <a:ext uri="{FF2B5EF4-FFF2-40B4-BE49-F238E27FC236}">
                <a16:creationId xmlns:a16="http://schemas.microsoft.com/office/drawing/2014/main" id="{434CF64E-E79E-4DB4-B39E-1AA15B89B7F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185263" y="6519069"/>
            <a:ext cx="62723" cy="108744"/>
          </a:xfrm>
          <a:custGeom>
            <a:avLst/>
            <a:gdLst>
              <a:gd name="T0" fmla="*/ 115987 w 133"/>
              <a:gd name="T1" fmla="*/ 191438 h 231"/>
              <a:gd name="T2" fmla="*/ 115987 w 133"/>
              <a:gd name="T3" fmla="*/ 191438 h 231"/>
              <a:gd name="T4" fmla="*/ 115987 w 133"/>
              <a:gd name="T5" fmla="*/ 215837 h 231"/>
              <a:gd name="T6" fmla="*/ 90731 w 133"/>
              <a:gd name="T7" fmla="*/ 215837 h 231"/>
              <a:gd name="T8" fmla="*/ 0 w 133"/>
              <a:gd name="T9" fmla="*/ 124810 h 231"/>
              <a:gd name="T10" fmla="*/ 0 w 133"/>
              <a:gd name="T11" fmla="*/ 100411 h 231"/>
              <a:gd name="T12" fmla="*/ 90731 w 133"/>
              <a:gd name="T13" fmla="*/ 8446 h 231"/>
              <a:gd name="T14" fmla="*/ 115987 w 133"/>
              <a:gd name="T15" fmla="*/ 8446 h 231"/>
              <a:gd name="T16" fmla="*/ 115987 w 133"/>
              <a:gd name="T17" fmla="*/ 32845 h 231"/>
              <a:gd name="T18" fmla="*/ 41157 w 133"/>
              <a:gd name="T19" fmla="*/ 107918 h 231"/>
              <a:gd name="T20" fmla="*/ 115987 w 133"/>
              <a:gd name="T21" fmla="*/ 191438 h 23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90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2B601FE7-3931-434A-B261-B08D1D63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117000345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8">
            <a:extLst>
              <a:ext uri="{FF2B5EF4-FFF2-40B4-BE49-F238E27FC236}">
                <a16:creationId xmlns:a16="http://schemas.microsoft.com/office/drawing/2014/main" id="{67F28481-2A29-4C76-877D-255D0DD0ED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981216" y="6519069"/>
            <a:ext cx="62722" cy="108744"/>
          </a:xfrm>
          <a:custGeom>
            <a:avLst/>
            <a:gdLst>
              <a:gd name="T0" fmla="*/ 116600 w 133"/>
              <a:gd name="T1" fmla="*/ 191438 h 231"/>
              <a:gd name="T2" fmla="*/ 116600 w 133"/>
              <a:gd name="T3" fmla="*/ 191438 h 231"/>
              <a:gd name="T4" fmla="*/ 116600 w 133"/>
              <a:gd name="T5" fmla="*/ 215837 h 231"/>
              <a:gd name="T6" fmla="*/ 91211 w 133"/>
              <a:gd name="T7" fmla="*/ 215837 h 231"/>
              <a:gd name="T8" fmla="*/ 0 w 133"/>
              <a:gd name="T9" fmla="*/ 124810 h 231"/>
              <a:gd name="T10" fmla="*/ 0 w 133"/>
              <a:gd name="T11" fmla="*/ 100411 h 231"/>
              <a:gd name="T12" fmla="*/ 91211 w 133"/>
              <a:gd name="T13" fmla="*/ 8446 h 231"/>
              <a:gd name="T14" fmla="*/ 116600 w 133"/>
              <a:gd name="T15" fmla="*/ 8446 h 231"/>
              <a:gd name="T16" fmla="*/ 116600 w 133"/>
              <a:gd name="T17" fmla="*/ 32845 h 231"/>
              <a:gd name="T18" fmla="*/ 41374 w 133"/>
              <a:gd name="T19" fmla="*/ 107918 h 231"/>
              <a:gd name="T20" fmla="*/ 116600 w 133"/>
              <a:gd name="T21" fmla="*/ 191438 h 23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900"/>
          </a:p>
        </p:txBody>
      </p:sp>
      <p:sp>
        <p:nvSpPr>
          <p:cNvPr id="6" name="Freeform 38">
            <a:extLst>
              <a:ext uri="{FF2B5EF4-FFF2-40B4-BE49-F238E27FC236}">
                <a16:creationId xmlns:a16="http://schemas.microsoft.com/office/drawing/2014/main" id="{74FF29AD-59E5-4E3C-97ED-791538F2DD5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185263" y="6519069"/>
            <a:ext cx="62723" cy="108744"/>
          </a:xfrm>
          <a:custGeom>
            <a:avLst/>
            <a:gdLst>
              <a:gd name="T0" fmla="*/ 115987 w 133"/>
              <a:gd name="T1" fmla="*/ 191438 h 231"/>
              <a:gd name="T2" fmla="*/ 115987 w 133"/>
              <a:gd name="T3" fmla="*/ 191438 h 231"/>
              <a:gd name="T4" fmla="*/ 115987 w 133"/>
              <a:gd name="T5" fmla="*/ 215837 h 231"/>
              <a:gd name="T6" fmla="*/ 90731 w 133"/>
              <a:gd name="T7" fmla="*/ 215837 h 231"/>
              <a:gd name="T8" fmla="*/ 0 w 133"/>
              <a:gd name="T9" fmla="*/ 124810 h 231"/>
              <a:gd name="T10" fmla="*/ 0 w 133"/>
              <a:gd name="T11" fmla="*/ 100411 h 231"/>
              <a:gd name="T12" fmla="*/ 90731 w 133"/>
              <a:gd name="T13" fmla="*/ 8446 h 231"/>
              <a:gd name="T14" fmla="*/ 115987 w 133"/>
              <a:gd name="T15" fmla="*/ 8446 h 231"/>
              <a:gd name="T16" fmla="*/ 115987 w 133"/>
              <a:gd name="T17" fmla="*/ 32845 h 231"/>
              <a:gd name="T18" fmla="*/ 41157 w 133"/>
              <a:gd name="T19" fmla="*/ 107918 h 231"/>
              <a:gd name="T20" fmla="*/ 115987 w 133"/>
              <a:gd name="T21" fmla="*/ 191438 h 23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900"/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030B03C4-969A-4705-90D5-A463391F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1220410731"/>
      </p:ext>
    </p:extLst>
  </p:cSld>
  <p:clrMapOvr>
    <a:masterClrMapping/>
  </p:clrMapOvr>
  <p:transition advClick="0"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sführlicher Einführungs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77678" y="136525"/>
            <a:ext cx="5676382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Foto einfügen oder ziehen und ablegen </a:t>
            </a:r>
            <a:br>
              <a:rPr lang="de-DE" noProof="0" dirty="0"/>
            </a:br>
            <a:r>
              <a:rPr lang="de-DE" noProof="0" dirty="0"/>
              <a:t>und dann für Überlagerungseffekt in den Hintergrund senden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3D56AE9-6D9F-474C-A5AA-1064B66023B2}"/>
              </a:ext>
            </a:extLst>
          </p:cNvPr>
          <p:cNvGrpSpPr/>
          <p:nvPr userDrawn="1"/>
        </p:nvGrpSpPr>
        <p:grpSpPr>
          <a:xfrm>
            <a:off x="5277678" y="0"/>
            <a:ext cx="5676381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5FC2C23-C626-4C00-83A4-E40C9C7E8F5A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E2D5A7-6879-488F-81C7-1B8BA84D430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3"/>
            <a:ext cx="5085650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 der Trennfolie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4608000"/>
            <a:ext cx="5085650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bolaufzählungszeichen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Untertitel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CA47B37-80B0-5A4F-BDC3-DE42D5B2D34F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A6AC2DF-47CD-A743-A120-FBE75B801CF3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8" name="Bildplatzhalt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7E0F6BC-FBF2-3048-B833-61609739028C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9" name="Bildplatzhalt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0B0310F-833E-864C-9FB7-B2B2A6714808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0" name="Bildplatzhalt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2437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2437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906D597-BA39-4C4D-833F-CC0EE989B51C}"/>
              </a:ext>
            </a:extLst>
          </p:cNvPr>
          <p:cNvSpPr/>
          <p:nvPr userDrawn="1"/>
        </p:nvSpPr>
        <p:spPr>
          <a:xfrm>
            <a:off x="9157648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1" name="Bildplatzhalt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5482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55235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55235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22" name="Foliennummernplatzhalter 6">
            <a:extLst>
              <a:ext uri="{FF2B5EF4-FFF2-40B4-BE49-F238E27FC236}">
                <a16:creationId xmlns:a16="http://schemas.microsoft.com/office/drawing/2014/main" id="{40C2B055-E680-DE47-949A-41B3A5A9204A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ymbolaufzählungszeichen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Untertitel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CA47B37-80B0-5A4F-BDC3-DE42D5B2D34F}"/>
              </a:ext>
            </a:extLst>
          </p:cNvPr>
          <p:cNvSpPr/>
          <p:nvPr userDrawn="1"/>
        </p:nvSpPr>
        <p:spPr>
          <a:xfrm>
            <a:off x="1991374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8855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8896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8896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A6AC2DF-47CD-A743-A120-FBE75B801CF3}"/>
              </a:ext>
            </a:extLst>
          </p:cNvPr>
          <p:cNvSpPr/>
          <p:nvPr userDrawn="1"/>
        </p:nvSpPr>
        <p:spPr>
          <a:xfrm>
            <a:off x="412223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8" name="Bildplatzhalt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41941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1982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1982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7E0F6BC-FBF2-3048-B833-61609739028C}"/>
              </a:ext>
            </a:extLst>
          </p:cNvPr>
          <p:cNvSpPr/>
          <p:nvPr userDrawn="1"/>
        </p:nvSpPr>
        <p:spPr>
          <a:xfrm>
            <a:off x="625309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9" name="Bildplatzhalt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55027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5067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5067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0B0310F-833E-864C-9FB7-B2B2A6714808}"/>
              </a:ext>
            </a:extLst>
          </p:cNvPr>
          <p:cNvSpPr/>
          <p:nvPr userDrawn="1"/>
        </p:nvSpPr>
        <p:spPr>
          <a:xfrm>
            <a:off x="838395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0" name="Bildplatzhalt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68113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81538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81538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22" name="Foliennummernplatzhalter 6">
            <a:extLst>
              <a:ext uri="{FF2B5EF4-FFF2-40B4-BE49-F238E27FC236}">
                <a16:creationId xmlns:a16="http://schemas.microsoft.com/office/drawing/2014/main" id="{40C2B055-E680-DE47-949A-41B3A5A9204A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</p:spTree>
    <p:extLst>
      <p:ext uri="{BB962C8B-B14F-4D97-AF65-F5344CB8AC3E}">
        <p14:creationId xmlns:p14="http://schemas.microsoft.com/office/powerpoint/2010/main" val="2922229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bolaufzählungszeichen 3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5E3B0AD5-3645-8443-891F-C0E1D9763D7A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4" name="Bildplatzhalt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E9B724A-B58C-CD4D-8980-C0DFE08B79B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5" name="Bildplatzhalt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8894D68-6E31-8646-BFD7-2C0D8C4CD961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6" name="Bildplatzhalt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10" name="Bildplatzhalt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Foto einfügen oder ziehen und ablegen </a:t>
            </a:r>
            <a:br>
              <a:rPr lang="de-DE" noProof="0" dirty="0"/>
            </a:br>
            <a:r>
              <a:rPr lang="de-DE" noProof="0" dirty="0"/>
              <a:t>und dann für Überlagerungseffekt in den Hintergrund senden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7151842" y="2919257"/>
            <a:ext cx="3292475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886979D-82A3-4A80-B7D8-1411156740B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5A4C3AA-BB58-4285-A38D-608FB501AC1D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BBB9E9C3-2013-4B62-89A6-8A4B0F2A884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28" name="Rechteck 27">
            <a:extLst>
              <a:ext uri="{FF2B5EF4-FFF2-40B4-BE49-F238E27FC236}">
                <a16:creationId xmlns:a16="http://schemas.microsoft.com/office/drawing/2014/main" id="{E4564187-7B7F-4203-BE0E-B2085E4F1869}"/>
              </a:ext>
            </a:extLst>
          </p:cNvPr>
          <p:cNvSpPr/>
          <p:nvPr userDrawn="1"/>
        </p:nvSpPr>
        <p:spPr>
          <a:xfrm rot="5400000">
            <a:off x="7151842" y="-373218"/>
            <a:ext cx="3292475" cy="431196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69" y="3674372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 der Trennfolie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69" y="4608000"/>
            <a:ext cx="3863221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bolaufzählungszeichen 4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5F5735D3-1D9F-7543-95B4-59FA78EE1633}"/>
              </a:ext>
            </a:extLst>
          </p:cNvPr>
          <p:cNvSpPr/>
          <p:nvPr userDrawn="1"/>
        </p:nvSpPr>
        <p:spPr>
          <a:xfrm>
            <a:off x="1729232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3" name="Bildplatzhalt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AD89EB4-58FE-9C45-AF3E-821DBB1186EC}"/>
              </a:ext>
            </a:extLst>
          </p:cNvPr>
          <p:cNvSpPr/>
          <p:nvPr userDrawn="1"/>
        </p:nvSpPr>
        <p:spPr>
          <a:xfrm>
            <a:off x="3860091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4" name="Bildplatzhalt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2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32E783B-B6C5-C74B-8CB2-1421AF723973}"/>
              </a:ext>
            </a:extLst>
          </p:cNvPr>
          <p:cNvSpPr/>
          <p:nvPr userDrawn="1"/>
        </p:nvSpPr>
        <p:spPr>
          <a:xfrm>
            <a:off x="1728254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7" name="Bildplatzhalt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25" name="Textplatzhalt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3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E4FB0C7-5FAE-064C-B022-6C6F1429F789}"/>
              </a:ext>
            </a:extLst>
          </p:cNvPr>
          <p:cNvSpPr/>
          <p:nvPr userDrawn="1"/>
        </p:nvSpPr>
        <p:spPr>
          <a:xfrm>
            <a:off x="3859113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8" name="Bildplatzhalt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 dirty="0"/>
              <a:t>Bild</a:t>
            </a:r>
          </a:p>
          <a:p>
            <a:pPr marL="266700" lvl="0" indent="-266700" algn="ctr" rtl="0"/>
            <a:r>
              <a:rPr lang="de-DE" noProof="0" dirty="0"/>
              <a:t>hinzufügen</a:t>
            </a:r>
          </a:p>
        </p:txBody>
      </p:sp>
      <p:sp>
        <p:nvSpPr>
          <p:cNvPr id="27" name="Textplatzhalt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Aufzählungszeichen 4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10" name="Bildplatzhalt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Foto einfügen oder ziehen und ablegen </a:t>
            </a:r>
            <a:br>
              <a:rPr lang="de-DE" noProof="0" dirty="0"/>
            </a:br>
            <a:r>
              <a:rPr lang="de-DE" noProof="0" dirty="0"/>
              <a:t>und dann für Überlagerungseffekt in den Hintergrund senden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8BDD832-2CD9-45D2-AC4D-DD00EFA5A22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B47021E-0309-4638-9D02-AE2A45E2C5D1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2B8E8D6F-D64D-4B85-AA51-BDA9EF959E3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3674372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 der Trennfolie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70" y="4608000"/>
            <a:ext cx="3863221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ymbolaufzählungszeichen 0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Foto einfügen oder ziehen und ablegen </a:t>
            </a:r>
            <a:br>
              <a:rPr lang="de-DE" noProof="0" dirty="0"/>
            </a:br>
            <a:r>
              <a:rPr lang="de-DE" noProof="0" dirty="0"/>
              <a:t>und dann für Überlagerungseffekt in den Hintergrund senden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8BDD832-2CD9-45D2-AC4D-DD00EFA5A22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B47021E-0309-4638-9D02-AE2A45E2C5D1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2B8E8D6F-D64D-4B85-AA51-BDA9EF959E3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‹Nr.›</a:t>
            </a:fld>
            <a:endParaRPr lang="de-DE" b="1" i="1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3674372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 der Trennfolie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70" y="4608000"/>
            <a:ext cx="3863221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2507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6BF466B-33BA-42AC-AFB2-51FC72C2FA45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4A5CDF3-277F-457A-90F6-C20C9F0EF716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1509F7B-15BA-44E2-85A9-A5A242FAF0E0}"/>
              </a:ext>
            </a:extLst>
          </p:cNvPr>
          <p:cNvSpPr/>
          <p:nvPr userDrawn="1"/>
        </p:nvSpPr>
        <p:spPr>
          <a:xfrm rot="5400000">
            <a:off x="8144030" y="2810031"/>
            <a:ext cx="6858000" cy="123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0143235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0974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633" y="6456363"/>
            <a:ext cx="962795" cy="26433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b="1" i="1" smtClean="0"/>
              <a:pPr/>
              <a:t>‹Nr.›</a:t>
            </a:fld>
            <a:endParaRPr lang="de-DE" b="1" i="1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F5B127E-AB96-49E0-8307-05174D7A6231}"/>
              </a:ext>
            </a:extLst>
          </p:cNvPr>
          <p:cNvSpPr txBox="1"/>
          <p:nvPr userDrawn="1"/>
        </p:nvSpPr>
        <p:spPr>
          <a:xfrm>
            <a:off x="11034141" y="5994000"/>
            <a:ext cx="1077777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lnSpc>
                <a:spcPts val="1400"/>
              </a:lnSpc>
            </a:pPr>
            <a:r>
              <a:rPr lang="de-DE" sz="2400" b="1" spc="-150" noProof="0" dirty="0" err="1">
                <a:solidFill>
                  <a:schemeClr val="accent1"/>
                </a:solidFill>
              </a:rPr>
              <a:t>Burrata</a:t>
            </a:r>
            <a:br>
              <a:rPr lang="de-DE" sz="2400" b="1" spc="-150" baseline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de-DE" sz="1000" b="0" spc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Health Solutions</a:t>
            </a:r>
            <a:endParaRPr lang="de-DE" sz="1000" b="0" spc="0" baseline="0" noProof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2" r:id="rId4"/>
    <p:sldLayoutId id="2147483663" r:id="rId5"/>
    <p:sldLayoutId id="2147483681" r:id="rId6"/>
    <p:sldLayoutId id="2147483664" r:id="rId7"/>
    <p:sldLayoutId id="2147483665" r:id="rId8"/>
    <p:sldLayoutId id="2147483683" r:id="rId9"/>
    <p:sldLayoutId id="2147483679" r:id="rId10"/>
    <p:sldLayoutId id="2147483680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50" r:id="rId21"/>
    <p:sldLayoutId id="2147483652" r:id="rId22"/>
    <p:sldLayoutId id="2147483656" r:id="rId23"/>
    <p:sldLayoutId id="2147483657" r:id="rId24"/>
    <p:sldLayoutId id="2147483653" r:id="rId25"/>
    <p:sldLayoutId id="2147483677" r:id="rId26"/>
    <p:sldLayoutId id="2147483678" r:id="rId27"/>
    <p:sldLayoutId id="2147483654" r:id="rId28"/>
    <p:sldLayoutId id="2147483655" r:id="rId29"/>
    <p:sldLayoutId id="2147483660" r:id="rId30"/>
    <p:sldLayoutId id="2147483675" r:id="rId31"/>
    <p:sldLayoutId id="2147483676" r:id="rId32"/>
    <p:sldLayoutId id="2147483682" r:id="rId33"/>
    <p:sldLayoutId id="2147483684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s.wsj.com/experts/2016/03/23/the-one-doctors-appointment-all-seniors-should-have-but-rarely-do/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youtu.be/FaIQ6vlm1s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ool.com/investing/2017/09/30/can-rite-aids-c-suite-shake-up-be-good-news.aspx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youtu.be/NgOsvwVVh_o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5.jpe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lokisys.com/2014/12/rotations-or-scheduling/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youtu.be/V8WWBbdz7l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Stethoskop und Arme einer medizinischen Fachkraft, die den Blutdruck eines Patienten misst.  Das Bild zeigt ein Blutdruckmessgerät und ein Klemmbrett.">
            <a:extLst>
              <a:ext uri="{FF2B5EF4-FFF2-40B4-BE49-F238E27FC236}">
                <a16:creationId xmlns:a16="http://schemas.microsoft.com/office/drawing/2014/main" id="{4414D423-B276-4148-A337-5693724BB04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525" y="136525"/>
            <a:ext cx="11909425" cy="6584950"/>
          </a:xfrm>
        </p:spPr>
      </p:pic>
      <p:sp>
        <p:nvSpPr>
          <p:cNvPr id="26" name="Rechteck 25" title="Overlay-Grafik">
            <a:extLst>
              <a:ext uri="{FF2B5EF4-FFF2-40B4-BE49-F238E27FC236}">
                <a16:creationId xmlns:a16="http://schemas.microsoft.com/office/drawing/2014/main" id="{817B6E89-6474-4AB4-90D5-2C2FB4120F12}"/>
              </a:ext>
            </a:extLst>
          </p:cNvPr>
          <p:cNvSpPr/>
          <p:nvPr/>
        </p:nvSpPr>
        <p:spPr bwMode="ltGray">
          <a:xfrm>
            <a:off x="5133118" y="133500"/>
            <a:ext cx="5676382" cy="6584675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2BFEB6-F40E-4219-9AA6-8A27C2E8899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 rtlCol="0"/>
          <a:lstStyle/>
          <a:p>
            <a:pPr rtl="0"/>
            <a:r>
              <a:rPr lang="en-US" noProof="0" dirty="0"/>
              <a:t>Digitalized Business Processes for</a:t>
            </a:r>
            <a:br>
              <a:rPr lang="en-US" noProof="0" dirty="0"/>
            </a:br>
            <a:r>
              <a:rPr lang="en-US" noProof="0" dirty="0"/>
              <a:t>Family Doctors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DB1EEC-D590-4C80-ABB7-362BBE1F5A1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 rtlCol="0"/>
          <a:lstStyle/>
          <a:p>
            <a:pPr rtl="0"/>
            <a:r>
              <a:rPr lang="en-US" noProof="0" dirty="0"/>
              <a:t>Automated appointments, consultations and prescriptions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C9B0FB2-7357-4302-82D6-6D3353A7D25D}"/>
              </a:ext>
            </a:extLst>
          </p:cNvPr>
          <p:cNvSpPr txBox="1"/>
          <p:nvPr/>
        </p:nvSpPr>
        <p:spPr bwMode="black">
          <a:xfrm>
            <a:off x="9228403" y="344840"/>
            <a:ext cx="1577974" cy="510378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 rtl="0">
              <a:lnSpc>
                <a:spcPts val="1400"/>
              </a:lnSpc>
            </a:pPr>
            <a:r>
              <a:rPr lang="de-DE" sz="3200" b="1" spc="-150" baseline="0" dirty="0" err="1">
                <a:solidFill>
                  <a:schemeClr val="bg1"/>
                </a:solidFill>
              </a:rPr>
              <a:t>Burrata</a:t>
            </a:r>
            <a:br>
              <a:rPr lang="de-DE" sz="3200" b="1" spc="-150" baseline="0" dirty="0">
                <a:solidFill>
                  <a:schemeClr val="bg1"/>
                </a:solidFill>
              </a:rPr>
            </a:br>
            <a:r>
              <a:rPr lang="de-DE" sz="1500" b="0" spc="0" dirty="0">
                <a:solidFill>
                  <a:schemeClr val="bg1"/>
                </a:solidFill>
              </a:rPr>
              <a:t>Health Solutions</a:t>
            </a:r>
            <a:endParaRPr lang="de-DE" sz="1500" b="0" spc="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Draufsicht auf die Tastatur eines Notebooks, mit einem auf dem Tisch ruhenden Arm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6641052" y="136525"/>
            <a:ext cx="4313008" cy="6584950"/>
          </a:xfrm>
        </p:spPr>
      </p:pic>
      <p:sp>
        <p:nvSpPr>
          <p:cNvPr id="9" name="Rechteck 8" title="Overlay-Grafik">
            <a:extLst>
              <a:ext uri="{FF2B5EF4-FFF2-40B4-BE49-F238E27FC236}">
                <a16:creationId xmlns:a16="http://schemas.microsoft.com/office/drawing/2014/main" id="{3C4C820F-048F-4850-8903-A21A509419E9}"/>
              </a:ext>
            </a:extLst>
          </p:cNvPr>
          <p:cNvSpPr/>
          <p:nvPr/>
        </p:nvSpPr>
        <p:spPr bwMode="invGray"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866470" y="-61207"/>
            <a:ext cx="3863221" cy="2595353"/>
          </a:xfrm>
        </p:spPr>
        <p:txBody>
          <a:bodyPr rtlCol="0"/>
          <a:lstStyle/>
          <a:p>
            <a:pPr rtl="0"/>
            <a:r>
              <a:rPr lang="en-US" noProof="0" dirty="0"/>
              <a:t>Make </a:t>
            </a:r>
            <a:r>
              <a:rPr lang="en-US" noProof="0"/>
              <a:t>a Diagnosis</a:t>
            </a:r>
            <a:endParaRPr lang="en-US" noProof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6865945" y="2523855"/>
            <a:ext cx="3863221" cy="1800000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Benefits</a:t>
            </a:r>
          </a:p>
          <a:p>
            <a:r>
              <a:rPr lang="en-US" dirty="0"/>
              <a:t>Patient no longer must visit a doctor's office in person</a:t>
            </a:r>
          </a:p>
          <a:p>
            <a:r>
              <a:rPr lang="en-US" dirty="0"/>
              <a:t>Patients are less emotionally stressed as there is no travelling involved</a:t>
            </a:r>
          </a:p>
          <a:p>
            <a:r>
              <a:rPr lang="en-US" dirty="0"/>
              <a:t>Doctors have more time for patients who need a physical appointment</a:t>
            </a:r>
          </a:p>
          <a:p>
            <a:r>
              <a:rPr lang="en-US" dirty="0"/>
              <a:t>Lower costs on patient and doctor side</a:t>
            </a:r>
          </a:p>
          <a:p>
            <a:r>
              <a:rPr lang="en-US" dirty="0"/>
              <a:t>Patient's answers to medical questions and the medical advice given by the chatbot are automatically documented in the patient file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b="1" i="1" smtClean="0"/>
              <a:pPr rtl="0"/>
              <a:t>10</a:t>
            </a:fld>
            <a:endParaRPr lang="de-DE" b="1" i="1" dirty="0"/>
          </a:p>
        </p:txBody>
      </p:sp>
      <p:pic>
        <p:nvPicPr>
          <p:cNvPr id="11" name="Bildplatzhalter 10" descr="Ein Bild, das Person, drinnen, Mann, Tisch enthält.&#10;&#10;Automatisch generierte Beschreibung">
            <a:hlinkClick r:id="rId4"/>
            <a:extLst>
              <a:ext uri="{FF2B5EF4-FFF2-40B4-BE49-F238E27FC236}">
                <a16:creationId xmlns:a16="http://schemas.microsoft.com/office/drawing/2014/main" id="{3771A53C-2525-4E2E-8347-4979301587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014" r="60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035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Draufsicht auf die Tastatur eines Notebooks, mit einem auf dem Tisch ruhenden Arm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6641052" y="136525"/>
            <a:ext cx="4313008" cy="6584950"/>
          </a:xfrm>
        </p:spPr>
      </p:pic>
      <p:sp>
        <p:nvSpPr>
          <p:cNvPr id="9" name="Rechteck 8" title="Overlay-Grafik">
            <a:extLst>
              <a:ext uri="{FF2B5EF4-FFF2-40B4-BE49-F238E27FC236}">
                <a16:creationId xmlns:a16="http://schemas.microsoft.com/office/drawing/2014/main" id="{3C4C820F-048F-4850-8903-A21A509419E9}"/>
              </a:ext>
            </a:extLst>
          </p:cNvPr>
          <p:cNvSpPr/>
          <p:nvPr/>
        </p:nvSpPr>
        <p:spPr bwMode="invGray"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 rtlCol="0"/>
          <a:lstStyle/>
          <a:p>
            <a:pPr rtl="0"/>
            <a:r>
              <a:rPr lang="en-US" noProof="0" dirty="0"/>
              <a:t>Issue prescription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6865945" y="4455600"/>
            <a:ext cx="3863221" cy="1800000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Benefits</a:t>
            </a:r>
          </a:p>
          <a:p>
            <a:r>
              <a:rPr lang="en-US" dirty="0"/>
              <a:t>Less administrative work for medical assistants and doctor</a:t>
            </a:r>
          </a:p>
          <a:p>
            <a:r>
              <a:rPr lang="en-US" dirty="0"/>
              <a:t>Prescriptions are still checked by a doctor</a:t>
            </a:r>
          </a:p>
          <a:p>
            <a:r>
              <a:rPr lang="en-US" noProof="0" dirty="0"/>
              <a:t>Patient automatically receives prescription via email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b="1" i="1" smtClean="0"/>
              <a:pPr rtl="0"/>
              <a:t>11</a:t>
            </a:fld>
            <a:endParaRPr lang="de-DE" b="1" i="1" dirty="0"/>
          </a:p>
        </p:txBody>
      </p:sp>
      <p:pic>
        <p:nvPicPr>
          <p:cNvPr id="7" name="Bildplatzhalter 6" descr="Ein Bild, das drinnen, Tisch, Mann, Frau enthält.&#10;&#10;Automatisch generierte Beschreibung">
            <a:hlinkClick r:id="rId4"/>
            <a:extLst>
              <a:ext uri="{FF2B5EF4-FFF2-40B4-BE49-F238E27FC236}">
                <a16:creationId xmlns:a16="http://schemas.microsoft.com/office/drawing/2014/main" id="{F6BF3EFD-4DDE-4EE8-B5AB-91B2308408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984" r="5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3731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FD45FC01-2561-4061-84A2-4634781D7043}"/>
              </a:ext>
            </a:extLst>
          </p:cNvPr>
          <p:cNvSpPr/>
          <p:nvPr/>
        </p:nvSpPr>
        <p:spPr>
          <a:xfrm>
            <a:off x="1588" y="0"/>
            <a:ext cx="12188825" cy="3230563"/>
          </a:xfrm>
          <a:prstGeom prst="rect">
            <a:avLst/>
          </a:prstGeom>
          <a:solidFill>
            <a:schemeClr val="accent6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50" rIns="121899" bIns="60950" anchor="ctr"/>
          <a:lstStyle/>
          <a:p>
            <a:pPr algn="ctr" defTabSz="914217">
              <a:defRPr/>
            </a:pPr>
            <a:endParaRPr lang="en-US" sz="900" dirty="0">
              <a:latin typeface="Calibri Ligh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976BC2-C3AE-4CBD-932E-0909400E6EFD}"/>
              </a:ext>
            </a:extLst>
          </p:cNvPr>
          <p:cNvSpPr txBox="1"/>
          <p:nvPr/>
        </p:nvSpPr>
        <p:spPr>
          <a:xfrm>
            <a:off x="1265238" y="1543050"/>
            <a:ext cx="5980113" cy="318531"/>
          </a:xfrm>
          <a:prstGeom prst="rect">
            <a:avLst/>
          </a:prstGeom>
          <a:noFill/>
        </p:spPr>
        <p:txBody>
          <a:bodyPr lIns="109710" tIns="54855" rIns="109710" bIns="54855">
            <a:spAutoFit/>
          </a:bodyPr>
          <a:lstStyle/>
          <a:p>
            <a:pPr defTabSz="914217">
              <a:defRPr/>
            </a:pPr>
            <a:r>
              <a:rPr lang="en-US" sz="1350" dirty="0">
                <a:solidFill>
                  <a:schemeClr val="bg1">
                    <a:lumMod val="95000"/>
                  </a:schemeClr>
                </a:solidFill>
                <a:latin typeface="Calibri Light"/>
                <a:ea typeface="Open Sans Light" panose="020B0306030504020204" pitchFamily="34" charset="0"/>
                <a:cs typeface="Calibri Light"/>
              </a:rPr>
              <a:t>Easy way to make appointments</a:t>
            </a:r>
          </a:p>
        </p:txBody>
      </p:sp>
      <p:sp>
        <p:nvSpPr>
          <p:cNvPr id="60" name="Freeform 222">
            <a:extLst>
              <a:ext uri="{FF2B5EF4-FFF2-40B4-BE49-F238E27FC236}">
                <a16:creationId xmlns:a16="http://schemas.microsoft.com/office/drawing/2014/main" id="{B14295CA-2F8A-4C22-BAF7-824C8A03E4D3}"/>
              </a:ext>
            </a:extLst>
          </p:cNvPr>
          <p:cNvSpPr>
            <a:spLocks noEditPoints="1"/>
          </p:cNvSpPr>
          <p:nvPr/>
        </p:nvSpPr>
        <p:spPr bwMode="auto">
          <a:xfrm>
            <a:off x="1005682" y="1578769"/>
            <a:ext cx="258763" cy="260350"/>
          </a:xfrm>
          <a:custGeom>
            <a:avLst/>
            <a:gdLst>
              <a:gd name="T0" fmla="*/ 259306 w 412"/>
              <a:gd name="T1" fmla="*/ 0 h 412"/>
              <a:gd name="T2" fmla="*/ 0 w 412"/>
              <a:gd name="T3" fmla="*/ 260448 h 412"/>
              <a:gd name="T4" fmla="*/ 259306 w 412"/>
              <a:gd name="T5" fmla="*/ 520896 h 412"/>
              <a:gd name="T6" fmla="*/ 518612 w 412"/>
              <a:gd name="T7" fmla="*/ 260448 h 412"/>
              <a:gd name="T8" fmla="*/ 259306 w 412"/>
              <a:gd name="T9" fmla="*/ 0 h 412"/>
              <a:gd name="T10" fmla="*/ 215249 w 412"/>
              <a:gd name="T11" fmla="*/ 400786 h 412"/>
              <a:gd name="T12" fmla="*/ 93149 w 412"/>
              <a:gd name="T13" fmla="*/ 278148 h 412"/>
              <a:gd name="T14" fmla="*/ 144758 w 412"/>
              <a:gd name="T15" fmla="*/ 225047 h 412"/>
              <a:gd name="T16" fmla="*/ 215249 w 412"/>
              <a:gd name="T17" fmla="*/ 295849 h 412"/>
              <a:gd name="T18" fmla="*/ 377630 w 412"/>
              <a:gd name="T19" fmla="*/ 132753 h 412"/>
              <a:gd name="T20" fmla="*/ 429240 w 412"/>
              <a:gd name="T21" fmla="*/ 184589 h 412"/>
              <a:gd name="T22" fmla="*/ 215249 w 412"/>
              <a:gd name="T23" fmla="*/ 400786 h 41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CH" sz="9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F637E3-724E-47B9-9FA4-0E4D4E807A90}"/>
              </a:ext>
            </a:extLst>
          </p:cNvPr>
          <p:cNvSpPr txBox="1"/>
          <p:nvPr/>
        </p:nvSpPr>
        <p:spPr>
          <a:xfrm>
            <a:off x="1265238" y="1921669"/>
            <a:ext cx="5980113" cy="318531"/>
          </a:xfrm>
          <a:prstGeom prst="rect">
            <a:avLst/>
          </a:prstGeom>
          <a:noFill/>
        </p:spPr>
        <p:txBody>
          <a:bodyPr lIns="109710" tIns="54855" rIns="109710" bIns="54855">
            <a:spAutoFit/>
          </a:bodyPr>
          <a:lstStyle/>
          <a:p>
            <a:pPr defTabSz="914217">
              <a:defRPr/>
            </a:pPr>
            <a:r>
              <a:rPr lang="en-US" sz="1350" dirty="0">
                <a:solidFill>
                  <a:schemeClr val="bg1">
                    <a:lumMod val="95000"/>
                  </a:schemeClr>
                </a:solidFill>
                <a:latin typeface="Calibri Light"/>
                <a:ea typeface="Open Sans Light" panose="020B0306030504020204" pitchFamily="34" charset="0"/>
                <a:cs typeface="Calibri Light"/>
              </a:rPr>
              <a:t>Automatic diagnosis based on symptom checker</a:t>
            </a:r>
          </a:p>
        </p:txBody>
      </p:sp>
      <p:sp>
        <p:nvSpPr>
          <p:cNvPr id="94" name="Freeform 222">
            <a:extLst>
              <a:ext uri="{FF2B5EF4-FFF2-40B4-BE49-F238E27FC236}">
                <a16:creationId xmlns:a16="http://schemas.microsoft.com/office/drawing/2014/main" id="{F2E8B1B8-C91A-47B7-8DCC-DC144F900CC1}"/>
              </a:ext>
            </a:extLst>
          </p:cNvPr>
          <p:cNvSpPr>
            <a:spLocks noEditPoints="1"/>
          </p:cNvSpPr>
          <p:nvPr/>
        </p:nvSpPr>
        <p:spPr bwMode="auto">
          <a:xfrm>
            <a:off x="1005682" y="1954213"/>
            <a:ext cx="258763" cy="260350"/>
          </a:xfrm>
          <a:custGeom>
            <a:avLst/>
            <a:gdLst>
              <a:gd name="T0" fmla="*/ 259306 w 412"/>
              <a:gd name="T1" fmla="*/ 0 h 412"/>
              <a:gd name="T2" fmla="*/ 0 w 412"/>
              <a:gd name="T3" fmla="*/ 260448 h 412"/>
              <a:gd name="T4" fmla="*/ 259306 w 412"/>
              <a:gd name="T5" fmla="*/ 520896 h 412"/>
              <a:gd name="T6" fmla="*/ 518612 w 412"/>
              <a:gd name="T7" fmla="*/ 260448 h 412"/>
              <a:gd name="T8" fmla="*/ 259306 w 412"/>
              <a:gd name="T9" fmla="*/ 0 h 412"/>
              <a:gd name="T10" fmla="*/ 215249 w 412"/>
              <a:gd name="T11" fmla="*/ 400786 h 412"/>
              <a:gd name="T12" fmla="*/ 93149 w 412"/>
              <a:gd name="T13" fmla="*/ 278148 h 412"/>
              <a:gd name="T14" fmla="*/ 144758 w 412"/>
              <a:gd name="T15" fmla="*/ 225047 h 412"/>
              <a:gd name="T16" fmla="*/ 215249 w 412"/>
              <a:gd name="T17" fmla="*/ 295849 h 412"/>
              <a:gd name="T18" fmla="*/ 377630 w 412"/>
              <a:gd name="T19" fmla="*/ 132753 h 412"/>
              <a:gd name="T20" fmla="*/ 429240 w 412"/>
              <a:gd name="T21" fmla="*/ 184589 h 412"/>
              <a:gd name="T22" fmla="*/ 215249 w 412"/>
              <a:gd name="T23" fmla="*/ 400786 h 41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CH" sz="9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0EE5DE1-9F25-4792-AA32-0FD4D0403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619" y="676275"/>
            <a:ext cx="4465307" cy="72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11" tIns="22856" rIns="45711" bIns="22856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r>
              <a:rPr lang="de-CH" altLang="de-DE" sz="4400" b="1" dirty="0">
                <a:solidFill>
                  <a:schemeClr val="bg1"/>
                </a:solidFill>
                <a:latin typeface="Lato Regular" charset="0"/>
              </a:rPr>
              <a:t>Medical Chatbot</a:t>
            </a:r>
            <a:endParaRPr lang="id-ID" altLang="de-DE" sz="4400" b="1" dirty="0">
              <a:solidFill>
                <a:schemeClr val="bg1"/>
              </a:solidFill>
              <a:latin typeface="Lato Regular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3F6A0F9-8B4A-40CB-819F-B26C8DF759E5}"/>
              </a:ext>
            </a:extLst>
          </p:cNvPr>
          <p:cNvGrpSpPr/>
          <p:nvPr/>
        </p:nvGrpSpPr>
        <p:grpSpPr>
          <a:xfrm>
            <a:off x="7001480" y="508000"/>
            <a:ext cx="4470400" cy="6350000"/>
            <a:chOff x="7001480" y="508000"/>
            <a:chExt cx="4470400" cy="6350000"/>
          </a:xfrm>
        </p:grpSpPr>
        <p:pic>
          <p:nvPicPr>
            <p:cNvPr id="59" name="Picture 58" descr="hand_iphone4.png">
              <a:extLst>
                <a:ext uri="{FF2B5EF4-FFF2-40B4-BE49-F238E27FC236}">
                  <a16:creationId xmlns:a16="http://schemas.microsoft.com/office/drawing/2014/main" id="{385F3C42-73C1-4697-AA57-49979AD59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480" y="508000"/>
              <a:ext cx="4470400" cy="635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02B7068F-85D3-4246-8596-EC02F30E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5721" y="930031"/>
              <a:ext cx="1525904" cy="2670419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472EF2-D722-4450-A42C-E1FDBD2FF861}"/>
              </a:ext>
            </a:extLst>
          </p:cNvPr>
          <p:cNvGrpSpPr/>
          <p:nvPr/>
        </p:nvGrpSpPr>
        <p:grpSpPr>
          <a:xfrm>
            <a:off x="704057" y="3977482"/>
            <a:ext cx="1749425" cy="1549858"/>
            <a:chOff x="704057" y="3977482"/>
            <a:chExt cx="1749425" cy="1549858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4A66633-73B5-42ED-8091-E17CD7711D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4750" y="3977482"/>
              <a:ext cx="836613" cy="837406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91422" tIns="45711" rIns="91422" bIns="45711"/>
            <a:lstStyle/>
            <a:p>
              <a:pPr defTabSz="914217">
                <a:defRPr/>
              </a:pPr>
              <a:endParaRPr lang="id-ID" sz="900" dirty="0">
                <a:latin typeface="Calibri Light"/>
              </a:endParaRPr>
            </a:p>
          </p:txBody>
        </p:sp>
        <p:sp>
          <p:nvSpPr>
            <p:cNvPr id="119834" name="TextBox 49">
              <a:extLst>
                <a:ext uri="{FF2B5EF4-FFF2-40B4-BE49-F238E27FC236}">
                  <a16:creationId xmlns:a16="http://schemas.microsoft.com/office/drawing/2014/main" id="{8EBF11C8-6211-4BCF-B42A-98CE8871F1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057" y="4788694"/>
              <a:ext cx="1749425" cy="73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de-DE" sz="2100" b="1" dirty="0">
                  <a:solidFill>
                    <a:schemeClr val="tx2"/>
                  </a:solidFill>
                  <a:latin typeface="+mn-lt"/>
                </a:rPr>
                <a:t>More time for patients</a:t>
              </a:r>
            </a:p>
          </p:txBody>
        </p:sp>
        <p:pic>
          <p:nvPicPr>
            <p:cNvPr id="42" name="Bildplatzhalter 57" descr="Uhr">
              <a:extLst>
                <a:ext uri="{FF2B5EF4-FFF2-40B4-BE49-F238E27FC236}">
                  <a16:creationId xmlns:a16="http://schemas.microsoft.com/office/drawing/2014/main" id="{E5670382-A418-4509-83BB-4CC97C41F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28" r="128"/>
            <a:stretch>
              <a:fillRect/>
            </a:stretch>
          </p:blipFill>
          <p:spPr>
            <a:xfrm>
              <a:off x="1274147" y="4086480"/>
              <a:ext cx="621792" cy="621792"/>
            </a:xfrm>
            <a:prstGeom prst="rect">
              <a:avLst/>
            </a:prstGeom>
            <a:effectLst/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877FADD-A24D-423D-90CD-118C0765D268}"/>
              </a:ext>
            </a:extLst>
          </p:cNvPr>
          <p:cNvGrpSpPr/>
          <p:nvPr/>
        </p:nvGrpSpPr>
        <p:grpSpPr>
          <a:xfrm>
            <a:off x="2453482" y="3984625"/>
            <a:ext cx="1568300" cy="1549860"/>
            <a:chOff x="2453482" y="3984625"/>
            <a:chExt cx="1568300" cy="1549860"/>
          </a:xfrm>
        </p:grpSpPr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455C4B29-22F5-4969-86F6-11E59E9AB7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8763" y="3984625"/>
              <a:ext cx="836613" cy="837407"/>
            </a:xfrm>
            <a:custGeom>
              <a:avLst/>
              <a:gdLst>
                <a:gd name="T0" fmla="*/ 836837 w 212"/>
                <a:gd name="T1" fmla="*/ 1674110 h 212"/>
                <a:gd name="T2" fmla="*/ 0 w 212"/>
                <a:gd name="T3" fmla="*/ 837055 h 212"/>
                <a:gd name="T4" fmla="*/ 836837 w 212"/>
                <a:gd name="T5" fmla="*/ 0 h 212"/>
                <a:gd name="T6" fmla="*/ 1673674 w 212"/>
                <a:gd name="T7" fmla="*/ 837055 h 212"/>
                <a:gd name="T8" fmla="*/ 836837 w 212"/>
                <a:gd name="T9" fmla="*/ 1674110 h 212"/>
                <a:gd name="T10" fmla="*/ 836837 w 212"/>
                <a:gd name="T11" fmla="*/ 157935 h 212"/>
                <a:gd name="T12" fmla="*/ 157894 w 212"/>
                <a:gd name="T13" fmla="*/ 837055 h 212"/>
                <a:gd name="T14" fmla="*/ 836837 w 212"/>
                <a:gd name="T15" fmla="*/ 1516175 h 212"/>
                <a:gd name="T16" fmla="*/ 1515780 w 212"/>
                <a:gd name="T17" fmla="*/ 837055 h 212"/>
                <a:gd name="T18" fmla="*/ 836837 w 212"/>
                <a:gd name="T19" fmla="*/ 157935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2" tIns="45711" rIns="91422" bIns="45711"/>
            <a:lstStyle/>
            <a:p>
              <a:endParaRPr lang="de-CH" sz="900"/>
            </a:p>
          </p:txBody>
        </p:sp>
        <p:sp>
          <p:nvSpPr>
            <p:cNvPr id="119840" name="TextBox 82">
              <a:extLst>
                <a:ext uri="{FF2B5EF4-FFF2-40B4-BE49-F238E27FC236}">
                  <a16:creationId xmlns:a16="http://schemas.microsoft.com/office/drawing/2014/main" id="{769B4213-371B-45DB-8BC8-B16497B9C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3482" y="4795839"/>
              <a:ext cx="1568300" cy="73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de-DE" sz="2100" b="1" dirty="0">
                  <a:solidFill>
                    <a:schemeClr val="tx2"/>
                  </a:solidFill>
                  <a:latin typeface="+mn-lt"/>
                </a:rPr>
                <a:t>Less paperwork</a:t>
              </a:r>
            </a:p>
          </p:txBody>
        </p:sp>
        <p:pic>
          <p:nvPicPr>
            <p:cNvPr id="8" name="Grafik 7" descr="Schreibmaschine">
              <a:extLst>
                <a:ext uri="{FF2B5EF4-FFF2-40B4-BE49-F238E27FC236}">
                  <a16:creationId xmlns:a16="http://schemas.microsoft.com/office/drawing/2014/main" id="{C1C25802-4F79-4CC9-B784-FBFE86D1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320" y="4120544"/>
              <a:ext cx="527469" cy="527469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3DAA7ED-2A26-4A6A-B139-6638B8FF7785}"/>
              </a:ext>
            </a:extLst>
          </p:cNvPr>
          <p:cNvGrpSpPr/>
          <p:nvPr/>
        </p:nvGrpSpPr>
        <p:grpSpPr>
          <a:xfrm>
            <a:off x="3980657" y="3975894"/>
            <a:ext cx="1706742" cy="1565734"/>
            <a:chOff x="3980657" y="3975894"/>
            <a:chExt cx="1706742" cy="1565734"/>
          </a:xfrm>
        </p:grpSpPr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6947C39A-4324-4C4C-B84D-6297414B6B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0869" y="3975894"/>
              <a:ext cx="836613" cy="83661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91422" tIns="45711" rIns="91422" bIns="45711"/>
            <a:lstStyle/>
            <a:p>
              <a:pPr defTabSz="914217">
                <a:defRPr/>
              </a:pPr>
              <a:endParaRPr lang="id-ID" sz="900" dirty="0">
                <a:latin typeface="Calibri Light"/>
              </a:endParaRPr>
            </a:p>
          </p:txBody>
        </p:sp>
        <p:sp>
          <p:nvSpPr>
            <p:cNvPr id="119838" name="TextBox 38">
              <a:extLst>
                <a:ext uri="{FF2B5EF4-FFF2-40B4-BE49-F238E27FC236}">
                  <a16:creationId xmlns:a16="http://schemas.microsoft.com/office/drawing/2014/main" id="{43AC379D-6709-4111-B6B6-D7FDB57B5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0657" y="4802982"/>
              <a:ext cx="1706742" cy="73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de-DE" sz="2100" b="1" dirty="0">
                  <a:solidFill>
                    <a:schemeClr val="tx2"/>
                  </a:solidFill>
                  <a:latin typeface="+mn-lt"/>
                </a:rPr>
                <a:t>Cost reduction</a:t>
              </a:r>
            </a:p>
          </p:txBody>
        </p:sp>
        <p:pic>
          <p:nvPicPr>
            <p:cNvPr id="16" name="Grafik 15" descr="Abwärtstrend-Diagramm">
              <a:extLst>
                <a:ext uri="{FF2B5EF4-FFF2-40B4-BE49-F238E27FC236}">
                  <a16:creationId xmlns:a16="http://schemas.microsoft.com/office/drawing/2014/main" id="{5A565C45-F992-4D57-AAA0-3A393A62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45720" y="4086480"/>
              <a:ext cx="589610" cy="58961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070405B-DD55-45FA-BC54-E764C70394C3}"/>
              </a:ext>
            </a:extLst>
          </p:cNvPr>
          <p:cNvGrpSpPr/>
          <p:nvPr/>
        </p:nvGrpSpPr>
        <p:grpSpPr>
          <a:xfrm>
            <a:off x="5872301" y="3964782"/>
            <a:ext cx="1327937" cy="1566527"/>
            <a:chOff x="5872301" y="3964782"/>
            <a:chExt cx="1327937" cy="1566527"/>
          </a:xfrm>
        </p:grpSpPr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3A3F1B86-4CA7-417B-B03B-84F37ED30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5207" y="3964782"/>
              <a:ext cx="837406" cy="838994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91422" tIns="45711" rIns="91422" bIns="45711"/>
            <a:lstStyle/>
            <a:p>
              <a:pPr defTabSz="914217">
                <a:defRPr/>
              </a:pPr>
              <a:endParaRPr lang="id-ID" sz="900" dirty="0">
                <a:latin typeface="Calibri Light"/>
              </a:endParaRPr>
            </a:p>
          </p:txBody>
        </p:sp>
        <p:sp>
          <p:nvSpPr>
            <p:cNvPr id="119836" name="TextBox 42">
              <a:extLst>
                <a:ext uri="{FF2B5EF4-FFF2-40B4-BE49-F238E27FC236}">
                  <a16:creationId xmlns:a16="http://schemas.microsoft.com/office/drawing/2014/main" id="{86E88769-38B7-40E8-BF5F-6A3D23538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301" y="4792663"/>
              <a:ext cx="1327937" cy="73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de-DE" sz="2100" b="1" dirty="0">
                  <a:solidFill>
                    <a:schemeClr val="tx2"/>
                  </a:solidFill>
                  <a:latin typeface="+mn-lt"/>
                </a:rPr>
                <a:t>Happier patients</a:t>
              </a:r>
            </a:p>
          </p:txBody>
        </p:sp>
        <p:pic>
          <p:nvPicPr>
            <p:cNvPr id="33" name="Grafik 32" descr="Engelsgesichtskontur">
              <a:extLst>
                <a:ext uri="{FF2B5EF4-FFF2-40B4-BE49-F238E27FC236}">
                  <a16:creationId xmlns:a16="http://schemas.microsoft.com/office/drawing/2014/main" id="{BAFEC742-AA0C-47D5-A10B-8E4597653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21883" y="4133527"/>
              <a:ext cx="584054" cy="584054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8B7D0E4-08EE-403C-AEF5-FF8A5D24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de-DE" noProof="0"/>
              <a:t> </a:t>
            </a:r>
            <a:fld id="{19B51A1E-902D-48AF-9020-955120F399B6}" type="slidenum">
              <a:rPr lang="de-DE" b="1" i="1" noProof="0" smtClean="0"/>
              <a:pPr rtl="0"/>
              <a:t>12</a:t>
            </a:fld>
            <a:endParaRPr lang="de-DE" b="1" i="1" noProof="0" dirty="0"/>
          </a:p>
        </p:txBody>
      </p:sp>
      <p:sp>
        <p:nvSpPr>
          <p:cNvPr id="36" name="TextBox 88">
            <a:extLst>
              <a:ext uri="{FF2B5EF4-FFF2-40B4-BE49-F238E27FC236}">
                <a16:creationId xmlns:a16="http://schemas.microsoft.com/office/drawing/2014/main" id="{0947941A-811A-484C-9230-AC11F35AE2A4}"/>
              </a:ext>
            </a:extLst>
          </p:cNvPr>
          <p:cNvSpPr txBox="1"/>
          <p:nvPr/>
        </p:nvSpPr>
        <p:spPr>
          <a:xfrm>
            <a:off x="1265238" y="2314489"/>
            <a:ext cx="5980113" cy="318531"/>
          </a:xfrm>
          <a:prstGeom prst="rect">
            <a:avLst/>
          </a:prstGeom>
          <a:noFill/>
        </p:spPr>
        <p:txBody>
          <a:bodyPr lIns="109710" tIns="54855" rIns="109710" bIns="54855">
            <a:spAutoFit/>
          </a:bodyPr>
          <a:lstStyle/>
          <a:p>
            <a:pPr defTabSz="914217">
              <a:defRPr/>
            </a:pPr>
            <a:r>
              <a:rPr lang="en-US" sz="1350" dirty="0">
                <a:solidFill>
                  <a:schemeClr val="bg1">
                    <a:lumMod val="95000"/>
                  </a:schemeClr>
                </a:solidFill>
                <a:latin typeface="Calibri Light"/>
                <a:ea typeface="Open Sans Light" panose="020B0306030504020204" pitchFamily="34" charset="0"/>
                <a:cs typeface="Calibri Light"/>
              </a:rPr>
              <a:t>Issue prescriptions remotely</a:t>
            </a:r>
          </a:p>
        </p:txBody>
      </p:sp>
      <p:sp>
        <p:nvSpPr>
          <p:cNvPr id="37" name="Freeform 222">
            <a:extLst>
              <a:ext uri="{FF2B5EF4-FFF2-40B4-BE49-F238E27FC236}">
                <a16:creationId xmlns:a16="http://schemas.microsoft.com/office/drawing/2014/main" id="{3805FF17-55E8-4E3A-AF91-BE71DC42230A}"/>
              </a:ext>
            </a:extLst>
          </p:cNvPr>
          <p:cNvSpPr>
            <a:spLocks noEditPoints="1"/>
          </p:cNvSpPr>
          <p:nvPr/>
        </p:nvSpPr>
        <p:spPr bwMode="auto">
          <a:xfrm>
            <a:off x="1005682" y="2347033"/>
            <a:ext cx="258763" cy="260350"/>
          </a:xfrm>
          <a:custGeom>
            <a:avLst/>
            <a:gdLst>
              <a:gd name="T0" fmla="*/ 259306 w 412"/>
              <a:gd name="T1" fmla="*/ 0 h 412"/>
              <a:gd name="T2" fmla="*/ 0 w 412"/>
              <a:gd name="T3" fmla="*/ 260448 h 412"/>
              <a:gd name="T4" fmla="*/ 259306 w 412"/>
              <a:gd name="T5" fmla="*/ 520896 h 412"/>
              <a:gd name="T6" fmla="*/ 518612 w 412"/>
              <a:gd name="T7" fmla="*/ 260448 h 412"/>
              <a:gd name="T8" fmla="*/ 259306 w 412"/>
              <a:gd name="T9" fmla="*/ 0 h 412"/>
              <a:gd name="T10" fmla="*/ 215249 w 412"/>
              <a:gd name="T11" fmla="*/ 400786 h 412"/>
              <a:gd name="T12" fmla="*/ 93149 w 412"/>
              <a:gd name="T13" fmla="*/ 278148 h 412"/>
              <a:gd name="T14" fmla="*/ 144758 w 412"/>
              <a:gd name="T15" fmla="*/ 225047 h 412"/>
              <a:gd name="T16" fmla="*/ 215249 w 412"/>
              <a:gd name="T17" fmla="*/ 295849 h 412"/>
              <a:gd name="T18" fmla="*/ 377630 w 412"/>
              <a:gd name="T19" fmla="*/ 132753 h 412"/>
              <a:gd name="T20" fmla="*/ 429240 w 412"/>
              <a:gd name="T21" fmla="*/ 184589 h 412"/>
              <a:gd name="T22" fmla="*/ 215249 w 412"/>
              <a:gd name="T23" fmla="*/ 400786 h 41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CH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89" grpId="0"/>
      <p:bldP spid="101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platzhalter 16" descr="Bild mit medizinischen Pinzetten verschiedener Größen, einigen Tabletten und einer Hand, die einen Stift hält und auf ein Blatt Papier auf einem Klemmbrett schreibt">
            <a:extLst>
              <a:ext uri="{FF2B5EF4-FFF2-40B4-BE49-F238E27FC236}">
                <a16:creationId xmlns:a16="http://schemas.microsoft.com/office/drawing/2014/main" id="{D29AD2ED-F2E1-42BA-A4F8-29194C9634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>
            <a:fillRect/>
          </a:stretch>
        </p:blipFill>
        <p:spPr/>
      </p:pic>
      <p:sp>
        <p:nvSpPr>
          <p:cNvPr id="11" name="Rechteck 10" title="Overlay-Grafik">
            <a:extLst>
              <a:ext uri="{FF2B5EF4-FFF2-40B4-BE49-F238E27FC236}">
                <a16:creationId xmlns:a16="http://schemas.microsoft.com/office/drawing/2014/main" id="{5396BE43-2D46-4002-A946-60FC5900EC15}"/>
              </a:ext>
            </a:extLst>
          </p:cNvPr>
          <p:cNvSpPr/>
          <p:nvPr/>
        </p:nvSpPr>
        <p:spPr bwMode="invGray"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DC15D2-04EB-42D6-9037-26AFBEA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dirty="0"/>
              <a:t> </a:t>
            </a:r>
            <a:fld id="{19B51A1E-902D-48AF-9020-955120F399B6}" type="slidenum">
              <a:rPr lang="de-DE" b="1" i="1" smtClean="0"/>
              <a:pPr rtl="0"/>
              <a:t>13</a:t>
            </a:fld>
            <a:endParaRPr lang="de-DE" b="1" i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Thank you for your attention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Lars Moser, Head of Sales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noProof="0" dirty="0"/>
              <a:t>+41 32 452 33 55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dirty="0"/>
              <a:t>l</a:t>
            </a:r>
            <a:r>
              <a:rPr lang="en-US" noProof="0" dirty="0"/>
              <a:t>ars.moser@burratahs.com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en-US" dirty="0"/>
              <a:t>www.burratahs.com</a:t>
            </a:r>
            <a:endParaRPr lang="en-US" noProof="0" dirty="0"/>
          </a:p>
        </p:txBody>
      </p:sp>
      <p:pic>
        <p:nvPicPr>
          <p:cNvPr id="12" name="Grafik 11" descr="Benutzer-Symbol" title="Symbol – Name des Referenten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387065" y="5059754"/>
            <a:ext cx="218900" cy="218900"/>
          </a:xfrm>
          <a:prstGeom prst="rect">
            <a:avLst/>
          </a:prstGeom>
        </p:spPr>
      </p:pic>
      <p:pic>
        <p:nvPicPr>
          <p:cNvPr id="14" name="Grafik 13" descr="Smartphone-Symbol" title="Symbol – Telefonnummer des Referenten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black">
          <a:xfrm>
            <a:off x="10387065" y="5468514"/>
            <a:ext cx="218900" cy="218900"/>
          </a:xfrm>
          <a:prstGeom prst="rect">
            <a:avLst/>
          </a:prstGeom>
        </p:spPr>
      </p:pic>
      <p:pic>
        <p:nvPicPr>
          <p:cNvPr id="13" name="Grafik 12" descr="Umschlag-Symbol" title="Symbol – E-Mail-Adresse des Referenten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black">
          <a:xfrm>
            <a:off x="10387065" y="5836232"/>
            <a:ext cx="218900" cy="218900"/>
          </a:xfrm>
          <a:prstGeom prst="rect">
            <a:avLst/>
          </a:prstGeom>
        </p:spPr>
      </p:pic>
      <p:pic>
        <p:nvPicPr>
          <p:cNvPr id="15" name="Grafik 14" descr="Link-Symbol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black">
          <a:xfrm>
            <a:off x="10370206" y="6203950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B8DE7D-B208-42EF-93F6-C5CAF470D4A7}"/>
              </a:ext>
            </a:extLst>
          </p:cNvPr>
          <p:cNvGrpSpPr>
            <a:grpSpLocks/>
          </p:cNvGrpSpPr>
          <p:nvPr/>
        </p:nvGrpSpPr>
        <p:grpSpPr bwMode="auto">
          <a:xfrm>
            <a:off x="1896353" y="2859883"/>
            <a:ext cx="1327927" cy="1014792"/>
            <a:chOff x="3271300" y="3891133"/>
            <a:chExt cx="2655310" cy="2029578"/>
          </a:xfrm>
        </p:grpSpPr>
        <p:sp>
          <p:nvSpPr>
            <p:cNvPr id="42058" name="Freeform 7">
              <a:extLst>
                <a:ext uri="{FF2B5EF4-FFF2-40B4-BE49-F238E27FC236}">
                  <a16:creationId xmlns:a16="http://schemas.microsoft.com/office/drawing/2014/main" id="{ADD76D06-EBA9-4802-B2E0-1D5316FBC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7627" y="3891133"/>
              <a:ext cx="1225296" cy="1225296"/>
            </a:xfrm>
            <a:custGeom>
              <a:avLst/>
              <a:gdLst>
                <a:gd name="T0" fmla="*/ 612648 w 212"/>
                <a:gd name="T1" fmla="*/ 1225296 h 212"/>
                <a:gd name="T2" fmla="*/ 0 w 212"/>
                <a:gd name="T3" fmla="*/ 612648 h 212"/>
                <a:gd name="T4" fmla="*/ 612648 w 212"/>
                <a:gd name="T5" fmla="*/ 0 h 212"/>
                <a:gd name="T6" fmla="*/ 1225296 w 212"/>
                <a:gd name="T7" fmla="*/ 612648 h 212"/>
                <a:gd name="T8" fmla="*/ 612648 w 212"/>
                <a:gd name="T9" fmla="*/ 1225296 h 212"/>
                <a:gd name="T10" fmla="*/ 612648 w 212"/>
                <a:gd name="T11" fmla="*/ 115594 h 212"/>
                <a:gd name="T12" fmla="*/ 115594 w 212"/>
                <a:gd name="T13" fmla="*/ 612648 h 212"/>
                <a:gd name="T14" fmla="*/ 612648 w 212"/>
                <a:gd name="T15" fmla="*/ 1109702 h 212"/>
                <a:gd name="T16" fmla="*/ 1109702 w 212"/>
                <a:gd name="T17" fmla="*/ 612648 h 212"/>
                <a:gd name="T18" fmla="*/ 612648 w 212"/>
                <a:gd name="T19" fmla="*/ 115594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2" tIns="45711" rIns="91422" bIns="45711"/>
            <a:lstStyle/>
            <a:p>
              <a:endParaRPr lang="de-CH" sz="900"/>
            </a:p>
          </p:txBody>
        </p:sp>
        <p:sp>
          <p:nvSpPr>
            <p:cNvPr id="42062" name="TextBox 78">
              <a:extLst>
                <a:ext uri="{FF2B5EF4-FFF2-40B4-BE49-F238E27FC236}">
                  <a16:creationId xmlns:a16="http://schemas.microsoft.com/office/drawing/2014/main" id="{A2698BF4-53A2-427E-9A1F-091B8CB6E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1300" y="5089753"/>
              <a:ext cx="2655310" cy="830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de-CH" altLang="de-DE" sz="2100" b="1" dirty="0">
                  <a:latin typeface="+mn-lt"/>
                </a:rPr>
                <a:t>About </a:t>
              </a:r>
              <a:r>
                <a:rPr lang="de-CH" altLang="de-DE" sz="2100" b="1" dirty="0" err="1">
                  <a:latin typeface="+mn-lt"/>
                </a:rPr>
                <a:t>Us</a:t>
              </a:r>
              <a:r>
                <a:rPr lang="de-CH" altLang="de-DE" sz="2100" b="1" dirty="0">
                  <a:latin typeface="+mn-lt"/>
                </a:rPr>
                <a:t> </a:t>
              </a:r>
              <a:endParaRPr lang="en-US" altLang="de-DE" sz="2100" b="1" dirty="0">
                <a:latin typeface="+mn-lt"/>
              </a:endParaRPr>
            </a:p>
          </p:txBody>
        </p:sp>
        <p:sp>
          <p:nvSpPr>
            <p:cNvPr id="42060" name="TextBox 121">
              <a:extLst>
                <a:ext uri="{FF2B5EF4-FFF2-40B4-BE49-F238E27FC236}">
                  <a16:creationId xmlns:a16="http://schemas.microsoft.com/office/drawing/2014/main" id="{C744A6F9-4FDD-42FA-AF1A-5AC5ABA6A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1518" y="4085139"/>
              <a:ext cx="1039813" cy="830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id-ID" altLang="de-DE" sz="2100" b="1">
                  <a:solidFill>
                    <a:schemeClr val="accent1"/>
                  </a:solidFill>
                  <a:latin typeface="+mn-lt"/>
                </a:rPr>
                <a:t>1</a:t>
              </a:r>
              <a:endParaRPr lang="en-US" altLang="de-DE" sz="2100" b="1">
                <a:solidFill>
                  <a:schemeClr val="accent1"/>
                </a:solidFill>
                <a:latin typeface="+mn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F74D51-5C1B-4050-ABEB-9B54C17C1C12}"/>
              </a:ext>
            </a:extLst>
          </p:cNvPr>
          <p:cNvGrpSpPr>
            <a:grpSpLocks/>
          </p:cNvGrpSpPr>
          <p:nvPr/>
        </p:nvGrpSpPr>
        <p:grpSpPr bwMode="auto">
          <a:xfrm>
            <a:off x="5582078" y="2859882"/>
            <a:ext cx="1523802" cy="1015046"/>
            <a:chOff x="10642367" y="3890311"/>
            <a:chExt cx="3048135" cy="2030618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BBF0D3C-2A65-4E2E-A6FB-8041CA04FF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6876" y="3890311"/>
              <a:ext cx="1225764" cy="122586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91422" tIns="45711" rIns="91422" bIns="45711"/>
            <a:lstStyle/>
            <a:p>
              <a:pPr defTabSz="914217">
                <a:defRPr/>
              </a:pPr>
              <a:endParaRPr lang="id-ID" sz="900" dirty="0"/>
            </a:p>
          </p:txBody>
        </p:sp>
        <p:sp>
          <p:nvSpPr>
            <p:cNvPr id="42057" name="TextBox 84">
              <a:extLst>
                <a:ext uri="{FF2B5EF4-FFF2-40B4-BE49-F238E27FC236}">
                  <a16:creationId xmlns:a16="http://schemas.microsoft.com/office/drawing/2014/main" id="{4AA0E72A-BD57-4941-AE3F-976A082A39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2367" y="5089754"/>
              <a:ext cx="3048135" cy="83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de-DE" sz="2100" b="1" dirty="0">
                  <a:latin typeface="+mn-lt"/>
                </a:rPr>
                <a:t>Challenges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397B63E-B8F8-4AE3-A4D2-FEB5A7F73F31}"/>
                </a:ext>
              </a:extLst>
            </p:cNvPr>
            <p:cNvSpPr txBox="1"/>
            <p:nvPr/>
          </p:nvSpPr>
          <p:spPr>
            <a:xfrm>
              <a:off x="11661501" y="4085624"/>
              <a:ext cx="1038405" cy="831175"/>
            </a:xfrm>
            <a:prstGeom prst="rect">
              <a:avLst/>
            </a:prstGeom>
            <a:noFill/>
          </p:spPr>
          <p:txBody>
            <a:bodyPr lIns="91422" tIns="45711" rIns="91422" bIns="45711">
              <a:spAutoFit/>
            </a:bodyPr>
            <a:lstStyle/>
            <a:p>
              <a:pPr algn="ctr" defTabSz="914217">
                <a:defRPr/>
              </a:pPr>
              <a:r>
                <a:rPr lang="id-ID" sz="2100" b="1" dirty="0">
                  <a:solidFill>
                    <a:schemeClr val="accent3"/>
                  </a:solidFill>
                  <a:cs typeface="Lato Regular"/>
                </a:rPr>
                <a:t>3</a:t>
              </a:r>
              <a:endParaRPr lang="en-US" sz="2100" b="1" dirty="0">
                <a:solidFill>
                  <a:schemeClr val="accent3"/>
                </a:solidFill>
                <a:cs typeface="Lato Regular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756E8C-C1D6-4FA2-ACCB-C13FAD8D8A0B}"/>
              </a:ext>
            </a:extLst>
          </p:cNvPr>
          <p:cNvGrpSpPr>
            <a:grpSpLocks/>
          </p:cNvGrpSpPr>
          <p:nvPr/>
        </p:nvGrpSpPr>
        <p:grpSpPr bwMode="auto">
          <a:xfrm>
            <a:off x="7467795" y="2869408"/>
            <a:ext cx="1718938" cy="1014792"/>
            <a:chOff x="14414720" y="3909336"/>
            <a:chExt cx="3437172" cy="2029578"/>
          </a:xfrm>
        </p:grpSpPr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5C93D161-3B77-48B2-85D2-9258797ACE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08534" y="3909336"/>
              <a:ext cx="1225299" cy="1225547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91422" tIns="45711" rIns="91422" bIns="45711"/>
            <a:lstStyle/>
            <a:p>
              <a:pPr defTabSz="914217">
                <a:defRPr/>
              </a:pPr>
              <a:endParaRPr lang="id-ID" sz="900" dirty="0"/>
            </a:p>
          </p:txBody>
        </p:sp>
        <p:sp>
          <p:nvSpPr>
            <p:cNvPr id="42052" name="TextBox 116">
              <a:extLst>
                <a:ext uri="{FF2B5EF4-FFF2-40B4-BE49-F238E27FC236}">
                  <a16:creationId xmlns:a16="http://schemas.microsoft.com/office/drawing/2014/main" id="{9C85D689-1448-44FA-972D-42E0C531C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14720" y="5107956"/>
              <a:ext cx="3437172" cy="830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de-DE" sz="2100" b="1" dirty="0">
                  <a:latin typeface="+mn-lt"/>
                </a:rPr>
                <a:t>Our Solution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1B7D9AD-7185-4709-827F-795F5861ADBD}"/>
                </a:ext>
              </a:extLst>
            </p:cNvPr>
            <p:cNvSpPr txBox="1"/>
            <p:nvPr/>
          </p:nvSpPr>
          <p:spPr>
            <a:xfrm>
              <a:off x="15492655" y="4085548"/>
              <a:ext cx="1041187" cy="830958"/>
            </a:xfrm>
            <a:prstGeom prst="rect">
              <a:avLst/>
            </a:prstGeom>
            <a:noFill/>
          </p:spPr>
          <p:txBody>
            <a:bodyPr lIns="91422" tIns="45711" rIns="91422" bIns="45711">
              <a:spAutoFit/>
            </a:bodyPr>
            <a:lstStyle/>
            <a:p>
              <a:pPr algn="ctr" defTabSz="914217">
                <a:defRPr/>
              </a:pPr>
              <a:r>
                <a:rPr lang="id-ID" sz="2100" b="1" dirty="0">
                  <a:solidFill>
                    <a:schemeClr val="accent4"/>
                  </a:solidFill>
                  <a:cs typeface="Lato Regular"/>
                </a:rPr>
                <a:t>4</a:t>
              </a:r>
              <a:endParaRPr lang="en-US" sz="2100" b="1" dirty="0">
                <a:solidFill>
                  <a:schemeClr val="accent4"/>
                </a:solidFill>
                <a:cs typeface="Lato Regular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6A4FBC-AB0F-4B3F-97E3-CF9977D20FCB}"/>
              </a:ext>
            </a:extLst>
          </p:cNvPr>
          <p:cNvCxnSpPr/>
          <p:nvPr/>
        </p:nvCxnSpPr>
        <p:spPr>
          <a:xfrm>
            <a:off x="3075305" y="3178175"/>
            <a:ext cx="819150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1293D35-086D-404E-AA07-72A4BA5EA4AC}"/>
              </a:ext>
            </a:extLst>
          </p:cNvPr>
          <p:cNvCxnSpPr/>
          <p:nvPr/>
        </p:nvCxnSpPr>
        <p:spPr>
          <a:xfrm>
            <a:off x="4984274" y="3191669"/>
            <a:ext cx="818356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6571C6A-2DAE-4AFC-80B8-EC361D564E8B}"/>
              </a:ext>
            </a:extLst>
          </p:cNvPr>
          <p:cNvCxnSpPr/>
          <p:nvPr/>
        </p:nvCxnSpPr>
        <p:spPr>
          <a:xfrm>
            <a:off x="6890068" y="3178175"/>
            <a:ext cx="819150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E138D36-73EC-4B93-BC85-60DD8345E426}"/>
              </a:ext>
            </a:extLst>
          </p:cNvPr>
          <p:cNvGrpSpPr>
            <a:grpSpLocks/>
          </p:cNvGrpSpPr>
          <p:nvPr/>
        </p:nvGrpSpPr>
        <p:grpSpPr bwMode="auto">
          <a:xfrm>
            <a:off x="3613829" y="2863056"/>
            <a:ext cx="1718938" cy="1011759"/>
            <a:chOff x="6706415" y="3897022"/>
            <a:chExt cx="3437172" cy="2023811"/>
          </a:xfrm>
        </p:grpSpPr>
        <p:sp>
          <p:nvSpPr>
            <p:cNvPr id="42017" name="TextBox 81">
              <a:extLst>
                <a:ext uri="{FF2B5EF4-FFF2-40B4-BE49-F238E27FC236}">
                  <a16:creationId xmlns:a16="http://schemas.microsoft.com/office/drawing/2014/main" id="{0D5B96BC-7EC7-4FA1-A93D-A7C4CA8B0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6415" y="5089753"/>
              <a:ext cx="3437172" cy="83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de-CH" altLang="de-DE" sz="2100" b="1" dirty="0">
                  <a:latin typeface="+mn-lt"/>
                </a:rPr>
                <a:t>The Use Case</a:t>
              </a:r>
              <a:endParaRPr lang="en-US" altLang="de-DE" sz="2100" b="1" dirty="0">
                <a:latin typeface="+mn-lt"/>
              </a:endParaRPr>
            </a:p>
          </p:txBody>
        </p:sp>
        <p:sp>
          <p:nvSpPr>
            <p:cNvPr id="42014" name="TextBox 122">
              <a:extLst>
                <a:ext uri="{FF2B5EF4-FFF2-40B4-BE49-F238E27FC236}">
                  <a16:creationId xmlns:a16="http://schemas.microsoft.com/office/drawing/2014/main" id="{4697BFA4-1491-47E1-85A1-99EC455DD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7693" y="4062860"/>
              <a:ext cx="1039813" cy="83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id-ID" altLang="de-DE" sz="2100" b="1">
                  <a:solidFill>
                    <a:schemeClr val="accent2"/>
                  </a:solidFill>
                  <a:latin typeface="+mn-lt"/>
                </a:rPr>
                <a:t>2</a:t>
              </a:r>
              <a:endParaRPr lang="en-US" altLang="de-DE" sz="2100" b="1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42015" name="Freeform 9">
              <a:extLst>
                <a:ext uri="{FF2B5EF4-FFF2-40B4-BE49-F238E27FC236}">
                  <a16:creationId xmlns:a16="http://schemas.microsoft.com/office/drawing/2014/main" id="{2941DC06-3F77-4D5C-8EE4-A4F4DF973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6071" y="3897022"/>
              <a:ext cx="1225167" cy="1225486"/>
            </a:xfrm>
            <a:custGeom>
              <a:avLst/>
              <a:gdLst>
                <a:gd name="T0" fmla="*/ 612584 w 212"/>
                <a:gd name="T1" fmla="*/ 1225486 h 212"/>
                <a:gd name="T2" fmla="*/ 0 w 212"/>
                <a:gd name="T3" fmla="*/ 612743 h 212"/>
                <a:gd name="T4" fmla="*/ 612584 w 212"/>
                <a:gd name="T5" fmla="*/ 0 h 212"/>
                <a:gd name="T6" fmla="*/ 1225167 w 212"/>
                <a:gd name="T7" fmla="*/ 612743 h 212"/>
                <a:gd name="T8" fmla="*/ 612584 w 212"/>
                <a:gd name="T9" fmla="*/ 1225486 h 212"/>
                <a:gd name="T10" fmla="*/ 612584 w 212"/>
                <a:gd name="T11" fmla="*/ 115612 h 212"/>
                <a:gd name="T12" fmla="*/ 115582 w 212"/>
                <a:gd name="T13" fmla="*/ 612743 h 212"/>
                <a:gd name="T14" fmla="*/ 612584 w 212"/>
                <a:gd name="T15" fmla="*/ 1109874 h 212"/>
                <a:gd name="T16" fmla="*/ 1109585 w 212"/>
                <a:gd name="T17" fmla="*/ 612743 h 212"/>
                <a:gd name="T18" fmla="*/ 612584 w 212"/>
                <a:gd name="T19" fmla="*/ 115612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2" tIns="45711" rIns="91422" bIns="45711"/>
            <a:lstStyle/>
            <a:p>
              <a:endParaRPr lang="de-CH" sz="900"/>
            </a:p>
          </p:txBody>
        </p:sp>
      </p:grpSp>
      <p:sp>
        <p:nvSpPr>
          <p:cNvPr id="80" name="Titel 1">
            <a:extLst>
              <a:ext uri="{FF2B5EF4-FFF2-40B4-BE49-F238E27FC236}">
                <a16:creationId xmlns:a16="http://schemas.microsoft.com/office/drawing/2014/main" id="{87BA436A-EC18-4D26-BFAF-0FFC0D4BB08E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10143235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/>
              <a:t>Agenda</a:t>
            </a:r>
            <a:endParaRPr lang="de-CH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8D673E32-ABF2-43F8-A0D3-15E61C91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de-DE" noProof="0" dirty="0"/>
              <a:t> </a:t>
            </a:r>
            <a:fld id="{19B51A1E-902D-48AF-9020-955120F399B6}" type="slidenum">
              <a:rPr lang="de-DE" b="1" i="1" noProof="0" smtClean="0"/>
              <a:pPr rtl="0"/>
              <a:t>2</a:t>
            </a:fld>
            <a:endParaRPr lang="de-DE" b="1" i="1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 dirty="0"/>
              <a:t>About us</a:t>
            </a: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366F33C-BFA3-42B7-8B5D-E4922B5C53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431800" y="1952049"/>
            <a:ext cx="1476951" cy="1476951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noProof="0" dirty="0"/>
              <a:t>Martin Schmitz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en-US" noProof="0" dirty="0"/>
              <a:t>Head of Software Engineering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A5F71D52-F0EB-46D7-AB91-DC83E3625F0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rcRect/>
          <a:stretch/>
        </p:blipFill>
        <p:spPr>
          <a:xfrm>
            <a:off x="4088297" y="1952049"/>
            <a:ext cx="1476951" cy="1476951"/>
          </a:xfr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en-US" noProof="0" dirty="0"/>
              <a:t>Kevin Saner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6DB1517-5B2A-4642-B83D-7221F8B69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en-US" noProof="0" dirty="0"/>
              <a:t>Head of  Technology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A3749A7-1EE7-44BF-8B36-93BE1DBD37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C0D750E9-1807-4D2C-81D0-2B1FE4D5918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5"/>
          <a:srcRect l="11183" r="22052"/>
          <a:stretch/>
        </p:blipFill>
        <p:spPr>
          <a:xfrm>
            <a:off x="7744794" y="2017342"/>
            <a:ext cx="1476951" cy="1476000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AE39E65-6300-43C2-96EE-FE89E277BD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en-US" noProof="0" dirty="0"/>
              <a:t>Lars Moser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6339606-8F84-4F70-BA82-12129AE63E4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en-US" noProof="0" dirty="0"/>
              <a:t>Head of Sales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5BE34B7-672D-4390-B2F7-050BA6A3BA8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7979B4-1C60-47CE-A698-75A1324D904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091633" y="6456363"/>
            <a:ext cx="962795" cy="264330"/>
          </a:xfrm>
        </p:spPr>
        <p:txBody>
          <a:bodyPr rtlCol="0"/>
          <a:lstStyle/>
          <a:p>
            <a:pPr rtl="0"/>
            <a:fld id="{19B51A1E-902D-48AF-9020-955120F399B6}" type="slidenum">
              <a:rPr lang="de-DE" b="1" i="1" smtClean="0"/>
              <a:pPr rtl="0"/>
              <a:t>3</a:t>
            </a:fld>
            <a:endParaRPr lang="de-DE" b="1" i="1" dirty="0"/>
          </a:p>
        </p:txBody>
      </p:sp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39" y="419559"/>
            <a:ext cx="10143235" cy="432000"/>
          </a:xfrm>
        </p:spPr>
        <p:txBody>
          <a:bodyPr rtlCol="0"/>
          <a:lstStyle/>
          <a:p>
            <a:pPr rtl="0"/>
            <a:r>
              <a:rPr lang="en-US" noProof="0" dirty="0"/>
              <a:t>The Use Case: Appointment with family doctor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72972" y="6443922"/>
            <a:ext cx="962795" cy="264330"/>
          </a:xfrm>
        </p:spPr>
        <p:txBody>
          <a:bodyPr rtlCol="0"/>
          <a:lstStyle/>
          <a:p>
            <a:pPr rtl="0"/>
            <a:r>
              <a:rPr lang="de-DE" dirty="0"/>
              <a:t> </a:t>
            </a:r>
            <a:fld id="{19B51A1E-902D-48AF-9020-955120F399B6}" type="slidenum">
              <a:rPr lang="de-DE" b="1" i="1"/>
              <a:pPr rtl="0"/>
              <a:t>4</a:t>
            </a:fld>
            <a:endParaRPr lang="de-DE" b="1" i="1" dirty="0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DB7CBDCB-8631-47F2-9C76-2F730DE43A3B}"/>
              </a:ext>
            </a:extLst>
          </p:cNvPr>
          <p:cNvSpPr/>
          <p:nvPr/>
        </p:nvSpPr>
        <p:spPr>
          <a:xfrm>
            <a:off x="5929338" y="954278"/>
            <a:ext cx="1137047" cy="1171024"/>
          </a:xfrm>
          <a:custGeom>
            <a:avLst/>
            <a:gdLst>
              <a:gd name="connsiteX0" fmla="*/ 0 w 1137047"/>
              <a:gd name="connsiteY0" fmla="*/ 0 h 1171024"/>
              <a:gd name="connsiteX1" fmla="*/ 1137047 w 1137047"/>
              <a:gd name="connsiteY1" fmla="*/ 0 h 1171024"/>
              <a:gd name="connsiteX2" fmla="*/ 1137047 w 1137047"/>
              <a:gd name="connsiteY2" fmla="*/ 1171024 h 1171024"/>
              <a:gd name="connsiteX3" fmla="*/ 0 w 1137047"/>
              <a:gd name="connsiteY3" fmla="*/ 1171024 h 1171024"/>
              <a:gd name="connsiteX4" fmla="*/ 0 w 1137047"/>
              <a:gd name="connsiteY4" fmla="*/ 0 h 117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047" h="1171024">
                <a:moveTo>
                  <a:pt x="0" y="0"/>
                </a:moveTo>
                <a:lnTo>
                  <a:pt x="1137047" y="0"/>
                </a:lnTo>
                <a:lnTo>
                  <a:pt x="1137047" y="1171024"/>
                </a:lnTo>
                <a:lnTo>
                  <a:pt x="0" y="11710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noProof="0" dirty="0"/>
              <a:t>Schedules appointment on phone with medical assistant</a:t>
            </a:r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8A8E5EED-07E4-4E48-A487-D9F0850D4627}"/>
              </a:ext>
            </a:extLst>
          </p:cNvPr>
          <p:cNvSpPr/>
          <p:nvPr/>
        </p:nvSpPr>
        <p:spPr>
          <a:xfrm>
            <a:off x="2943360" y="1101516"/>
            <a:ext cx="5083190" cy="5083190"/>
          </a:xfrm>
          <a:prstGeom prst="circularArrow">
            <a:avLst>
              <a:gd name="adj1" fmla="val 3761"/>
              <a:gd name="adj2" fmla="val 234621"/>
              <a:gd name="adj3" fmla="val 19827894"/>
              <a:gd name="adj4" fmla="val 18758513"/>
              <a:gd name="adj5" fmla="val 4387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0D88C122-D394-4E12-AFED-8BF188916920}"/>
              </a:ext>
            </a:extLst>
          </p:cNvPr>
          <p:cNvSpPr/>
          <p:nvPr/>
        </p:nvSpPr>
        <p:spPr>
          <a:xfrm>
            <a:off x="7270795" y="2633493"/>
            <a:ext cx="980281" cy="980281"/>
          </a:xfrm>
          <a:custGeom>
            <a:avLst/>
            <a:gdLst>
              <a:gd name="connsiteX0" fmla="*/ 0 w 980281"/>
              <a:gd name="connsiteY0" fmla="*/ 0 h 980281"/>
              <a:gd name="connsiteX1" fmla="*/ 980281 w 980281"/>
              <a:gd name="connsiteY1" fmla="*/ 0 h 980281"/>
              <a:gd name="connsiteX2" fmla="*/ 980281 w 980281"/>
              <a:gd name="connsiteY2" fmla="*/ 980281 h 980281"/>
              <a:gd name="connsiteX3" fmla="*/ 0 w 980281"/>
              <a:gd name="connsiteY3" fmla="*/ 980281 h 980281"/>
              <a:gd name="connsiteX4" fmla="*/ 0 w 980281"/>
              <a:gd name="connsiteY4" fmla="*/ 0 h 98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281" h="980281">
                <a:moveTo>
                  <a:pt x="0" y="0"/>
                </a:moveTo>
                <a:lnTo>
                  <a:pt x="980281" y="0"/>
                </a:lnTo>
                <a:lnTo>
                  <a:pt x="980281" y="980281"/>
                </a:lnTo>
                <a:lnTo>
                  <a:pt x="0" y="9802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noProof="0" dirty="0"/>
              <a:t>Patient travels to doctor’s office</a:t>
            </a:r>
          </a:p>
        </p:txBody>
      </p:sp>
      <p:sp>
        <p:nvSpPr>
          <p:cNvPr id="11" name="Pfeil: gebogen 10">
            <a:extLst>
              <a:ext uri="{FF2B5EF4-FFF2-40B4-BE49-F238E27FC236}">
                <a16:creationId xmlns:a16="http://schemas.microsoft.com/office/drawing/2014/main" id="{38F8502D-4976-4D79-93C9-9AEA99237828}"/>
              </a:ext>
            </a:extLst>
          </p:cNvPr>
          <p:cNvSpPr/>
          <p:nvPr/>
        </p:nvSpPr>
        <p:spPr>
          <a:xfrm>
            <a:off x="2943360" y="1101516"/>
            <a:ext cx="5083190" cy="5083190"/>
          </a:xfrm>
          <a:prstGeom prst="circularArrow">
            <a:avLst>
              <a:gd name="adj1" fmla="val 3761"/>
              <a:gd name="adj2" fmla="val 234621"/>
              <a:gd name="adj3" fmla="val 1231007"/>
              <a:gd name="adj4" fmla="val 21556798"/>
              <a:gd name="adj5" fmla="val 4387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28A680EB-734B-4A9E-A6B7-0FA460CA3B81}"/>
              </a:ext>
            </a:extLst>
          </p:cNvPr>
          <p:cNvSpPr/>
          <p:nvPr/>
        </p:nvSpPr>
        <p:spPr>
          <a:xfrm>
            <a:off x="6820009" y="4608514"/>
            <a:ext cx="980281" cy="980281"/>
          </a:xfrm>
          <a:custGeom>
            <a:avLst/>
            <a:gdLst>
              <a:gd name="connsiteX0" fmla="*/ 0 w 980281"/>
              <a:gd name="connsiteY0" fmla="*/ 0 h 980281"/>
              <a:gd name="connsiteX1" fmla="*/ 980281 w 980281"/>
              <a:gd name="connsiteY1" fmla="*/ 0 h 980281"/>
              <a:gd name="connsiteX2" fmla="*/ 980281 w 980281"/>
              <a:gd name="connsiteY2" fmla="*/ 980281 h 980281"/>
              <a:gd name="connsiteX3" fmla="*/ 0 w 980281"/>
              <a:gd name="connsiteY3" fmla="*/ 980281 h 980281"/>
              <a:gd name="connsiteX4" fmla="*/ 0 w 980281"/>
              <a:gd name="connsiteY4" fmla="*/ 0 h 98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281" h="980281">
                <a:moveTo>
                  <a:pt x="0" y="0"/>
                </a:moveTo>
                <a:lnTo>
                  <a:pt x="980281" y="0"/>
                </a:lnTo>
                <a:lnTo>
                  <a:pt x="980281" y="980281"/>
                </a:lnTo>
                <a:lnTo>
                  <a:pt x="0" y="98028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noProof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rbel" panose="020B0503020204020204"/>
                <a:ea typeface="+mn-ea"/>
                <a:cs typeface="+mn-cs"/>
              </a:rPr>
              <a:t>Patient is registered</a:t>
            </a:r>
          </a:p>
        </p:txBody>
      </p:sp>
      <p:sp>
        <p:nvSpPr>
          <p:cNvPr id="13" name="Pfeil: gebogen 12">
            <a:extLst>
              <a:ext uri="{FF2B5EF4-FFF2-40B4-BE49-F238E27FC236}">
                <a16:creationId xmlns:a16="http://schemas.microsoft.com/office/drawing/2014/main" id="{12D45EBC-FBBF-48C8-8840-7370DB69B468}"/>
              </a:ext>
            </a:extLst>
          </p:cNvPr>
          <p:cNvSpPr/>
          <p:nvPr/>
        </p:nvSpPr>
        <p:spPr>
          <a:xfrm>
            <a:off x="2943360" y="1101516"/>
            <a:ext cx="5083190" cy="5083190"/>
          </a:xfrm>
          <a:prstGeom prst="circularArrow">
            <a:avLst>
              <a:gd name="adj1" fmla="val 3761"/>
              <a:gd name="adj2" fmla="val 234621"/>
              <a:gd name="adj3" fmla="val 4438199"/>
              <a:gd name="adj4" fmla="val 3307126"/>
              <a:gd name="adj5" fmla="val 4387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D57A35D8-F583-4090-A02A-1EE9B1AF1192}"/>
              </a:ext>
            </a:extLst>
          </p:cNvPr>
          <p:cNvSpPr/>
          <p:nvPr/>
        </p:nvSpPr>
        <p:spPr>
          <a:xfrm>
            <a:off x="4994815" y="5487481"/>
            <a:ext cx="980281" cy="980281"/>
          </a:xfrm>
          <a:custGeom>
            <a:avLst/>
            <a:gdLst>
              <a:gd name="connsiteX0" fmla="*/ 0 w 980281"/>
              <a:gd name="connsiteY0" fmla="*/ 0 h 980281"/>
              <a:gd name="connsiteX1" fmla="*/ 980281 w 980281"/>
              <a:gd name="connsiteY1" fmla="*/ 0 h 980281"/>
              <a:gd name="connsiteX2" fmla="*/ 980281 w 980281"/>
              <a:gd name="connsiteY2" fmla="*/ 980281 h 980281"/>
              <a:gd name="connsiteX3" fmla="*/ 0 w 980281"/>
              <a:gd name="connsiteY3" fmla="*/ 980281 h 980281"/>
              <a:gd name="connsiteX4" fmla="*/ 0 w 980281"/>
              <a:gd name="connsiteY4" fmla="*/ 0 h 98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281" h="980281">
                <a:moveTo>
                  <a:pt x="0" y="0"/>
                </a:moveTo>
                <a:lnTo>
                  <a:pt x="980281" y="0"/>
                </a:lnTo>
                <a:lnTo>
                  <a:pt x="980281" y="980281"/>
                </a:lnTo>
                <a:lnTo>
                  <a:pt x="0" y="9802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noProof="0" dirty="0"/>
              <a:t>Consultation takes place</a:t>
            </a:r>
          </a:p>
        </p:txBody>
      </p:sp>
      <p:sp>
        <p:nvSpPr>
          <p:cNvPr id="15" name="Pfeil: gebogen 14">
            <a:extLst>
              <a:ext uri="{FF2B5EF4-FFF2-40B4-BE49-F238E27FC236}">
                <a16:creationId xmlns:a16="http://schemas.microsoft.com/office/drawing/2014/main" id="{EFF376E0-7B17-4F94-8CAD-161CDAE1BDD2}"/>
              </a:ext>
            </a:extLst>
          </p:cNvPr>
          <p:cNvSpPr/>
          <p:nvPr/>
        </p:nvSpPr>
        <p:spPr>
          <a:xfrm>
            <a:off x="2943360" y="1101516"/>
            <a:ext cx="5083190" cy="5083190"/>
          </a:xfrm>
          <a:prstGeom prst="circularArrow">
            <a:avLst>
              <a:gd name="adj1" fmla="val 3761"/>
              <a:gd name="adj2" fmla="val 234621"/>
              <a:gd name="adj3" fmla="val 7258253"/>
              <a:gd name="adj4" fmla="val 6127180"/>
              <a:gd name="adj5" fmla="val 4387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14CBFDBB-D8F0-4DE9-A007-33C5E6D5FDE2}"/>
              </a:ext>
            </a:extLst>
          </p:cNvPr>
          <p:cNvSpPr/>
          <p:nvPr/>
        </p:nvSpPr>
        <p:spPr>
          <a:xfrm>
            <a:off x="3169621" y="4608514"/>
            <a:ext cx="980281" cy="980281"/>
          </a:xfrm>
          <a:custGeom>
            <a:avLst/>
            <a:gdLst>
              <a:gd name="connsiteX0" fmla="*/ 0 w 980281"/>
              <a:gd name="connsiteY0" fmla="*/ 0 h 980281"/>
              <a:gd name="connsiteX1" fmla="*/ 980281 w 980281"/>
              <a:gd name="connsiteY1" fmla="*/ 0 h 980281"/>
              <a:gd name="connsiteX2" fmla="*/ 980281 w 980281"/>
              <a:gd name="connsiteY2" fmla="*/ 980281 h 980281"/>
              <a:gd name="connsiteX3" fmla="*/ 0 w 980281"/>
              <a:gd name="connsiteY3" fmla="*/ 980281 h 980281"/>
              <a:gd name="connsiteX4" fmla="*/ 0 w 980281"/>
              <a:gd name="connsiteY4" fmla="*/ 0 h 98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281" h="980281">
                <a:moveTo>
                  <a:pt x="0" y="0"/>
                </a:moveTo>
                <a:lnTo>
                  <a:pt x="980281" y="0"/>
                </a:lnTo>
                <a:lnTo>
                  <a:pt x="980281" y="980281"/>
                </a:lnTo>
                <a:lnTo>
                  <a:pt x="0" y="9802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noProof="0" dirty="0"/>
              <a:t>Prescription for patient is issued </a:t>
            </a:r>
          </a:p>
        </p:txBody>
      </p:sp>
      <p:sp>
        <p:nvSpPr>
          <p:cNvPr id="17" name="Pfeil: gebogen 16">
            <a:extLst>
              <a:ext uri="{FF2B5EF4-FFF2-40B4-BE49-F238E27FC236}">
                <a16:creationId xmlns:a16="http://schemas.microsoft.com/office/drawing/2014/main" id="{E89B69D8-CE6D-4B0A-8623-FF39B4D6BC2E}"/>
              </a:ext>
            </a:extLst>
          </p:cNvPr>
          <p:cNvSpPr/>
          <p:nvPr/>
        </p:nvSpPr>
        <p:spPr>
          <a:xfrm>
            <a:off x="2943360" y="1101516"/>
            <a:ext cx="5083190" cy="5083190"/>
          </a:xfrm>
          <a:prstGeom prst="circularArrow">
            <a:avLst>
              <a:gd name="adj1" fmla="val 3761"/>
              <a:gd name="adj2" fmla="val 234621"/>
              <a:gd name="adj3" fmla="val 10608581"/>
              <a:gd name="adj4" fmla="val 9334373"/>
              <a:gd name="adj5" fmla="val 4387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7FE7C680-5F9E-40BE-B546-D02C02EE177F}"/>
              </a:ext>
            </a:extLst>
          </p:cNvPr>
          <p:cNvSpPr/>
          <p:nvPr/>
        </p:nvSpPr>
        <p:spPr>
          <a:xfrm>
            <a:off x="2718835" y="2633493"/>
            <a:ext cx="980281" cy="980281"/>
          </a:xfrm>
          <a:custGeom>
            <a:avLst/>
            <a:gdLst>
              <a:gd name="connsiteX0" fmla="*/ 0 w 980281"/>
              <a:gd name="connsiteY0" fmla="*/ 0 h 980281"/>
              <a:gd name="connsiteX1" fmla="*/ 980281 w 980281"/>
              <a:gd name="connsiteY1" fmla="*/ 0 h 980281"/>
              <a:gd name="connsiteX2" fmla="*/ 980281 w 980281"/>
              <a:gd name="connsiteY2" fmla="*/ 980281 h 980281"/>
              <a:gd name="connsiteX3" fmla="*/ 0 w 980281"/>
              <a:gd name="connsiteY3" fmla="*/ 980281 h 980281"/>
              <a:gd name="connsiteX4" fmla="*/ 0 w 980281"/>
              <a:gd name="connsiteY4" fmla="*/ 0 h 98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281" h="980281">
                <a:moveTo>
                  <a:pt x="0" y="0"/>
                </a:moveTo>
                <a:lnTo>
                  <a:pt x="980281" y="0"/>
                </a:lnTo>
                <a:lnTo>
                  <a:pt x="980281" y="980281"/>
                </a:lnTo>
                <a:lnTo>
                  <a:pt x="0" y="9802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noProof="0" dirty="0"/>
              <a:t>Patient travels back home</a:t>
            </a:r>
          </a:p>
        </p:txBody>
      </p:sp>
      <p:sp>
        <p:nvSpPr>
          <p:cNvPr id="19" name="Pfeil: gebogen 18">
            <a:extLst>
              <a:ext uri="{FF2B5EF4-FFF2-40B4-BE49-F238E27FC236}">
                <a16:creationId xmlns:a16="http://schemas.microsoft.com/office/drawing/2014/main" id="{669CD173-23C9-4CA2-BF43-DD0B0DD65C6A}"/>
              </a:ext>
            </a:extLst>
          </p:cNvPr>
          <p:cNvSpPr/>
          <p:nvPr/>
        </p:nvSpPr>
        <p:spPr>
          <a:xfrm>
            <a:off x="2943360" y="1101516"/>
            <a:ext cx="5083190" cy="5083190"/>
          </a:xfrm>
          <a:prstGeom prst="circularArrow">
            <a:avLst>
              <a:gd name="adj1" fmla="val 3761"/>
              <a:gd name="adj2" fmla="val 234621"/>
              <a:gd name="adj3" fmla="val 13560663"/>
              <a:gd name="adj4" fmla="val 12337485"/>
              <a:gd name="adj5" fmla="val 4387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DE24122-4D4C-4769-8610-734066A9C2B6}"/>
              </a:ext>
            </a:extLst>
          </p:cNvPr>
          <p:cNvSpPr/>
          <p:nvPr/>
        </p:nvSpPr>
        <p:spPr>
          <a:xfrm>
            <a:off x="3981909" y="1049649"/>
            <a:ext cx="980281" cy="980281"/>
          </a:xfrm>
          <a:custGeom>
            <a:avLst/>
            <a:gdLst>
              <a:gd name="connsiteX0" fmla="*/ 0 w 980281"/>
              <a:gd name="connsiteY0" fmla="*/ 0 h 980281"/>
              <a:gd name="connsiteX1" fmla="*/ 980281 w 980281"/>
              <a:gd name="connsiteY1" fmla="*/ 0 h 980281"/>
              <a:gd name="connsiteX2" fmla="*/ 980281 w 980281"/>
              <a:gd name="connsiteY2" fmla="*/ 980281 h 980281"/>
              <a:gd name="connsiteX3" fmla="*/ 0 w 980281"/>
              <a:gd name="connsiteY3" fmla="*/ 980281 h 980281"/>
              <a:gd name="connsiteX4" fmla="*/ 0 w 980281"/>
              <a:gd name="connsiteY4" fmla="*/ 0 h 98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281" h="980281">
                <a:moveTo>
                  <a:pt x="0" y="0"/>
                </a:moveTo>
                <a:lnTo>
                  <a:pt x="980281" y="0"/>
                </a:lnTo>
                <a:lnTo>
                  <a:pt x="980281" y="980281"/>
                </a:lnTo>
                <a:lnTo>
                  <a:pt x="0" y="9802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noProof="0" dirty="0"/>
              <a:t>Patient needs a (follow-up) consultation</a:t>
            </a:r>
          </a:p>
        </p:txBody>
      </p:sp>
      <p:sp>
        <p:nvSpPr>
          <p:cNvPr id="21" name="Pfeil: gebogen 20">
            <a:extLst>
              <a:ext uri="{FF2B5EF4-FFF2-40B4-BE49-F238E27FC236}">
                <a16:creationId xmlns:a16="http://schemas.microsoft.com/office/drawing/2014/main" id="{4B89AB80-41CA-45BB-9412-C6798086DEE0}"/>
              </a:ext>
            </a:extLst>
          </p:cNvPr>
          <p:cNvSpPr/>
          <p:nvPr/>
        </p:nvSpPr>
        <p:spPr>
          <a:xfrm>
            <a:off x="2943360" y="1101516"/>
            <a:ext cx="5083190" cy="5083190"/>
          </a:xfrm>
          <a:prstGeom prst="circularArrow">
            <a:avLst>
              <a:gd name="adj1" fmla="val 3761"/>
              <a:gd name="adj2" fmla="val 234621"/>
              <a:gd name="adj3" fmla="val 16623784"/>
              <a:gd name="adj4" fmla="val 15423604"/>
              <a:gd name="adj5" fmla="val 4387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6" name="Grafik 35" descr="Schlinge">
            <a:extLst>
              <a:ext uri="{FF2B5EF4-FFF2-40B4-BE49-F238E27FC236}">
                <a16:creationId xmlns:a16="http://schemas.microsoft.com/office/drawing/2014/main" id="{96091D77-3F8D-4577-B6F7-4BC511D69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4450" y="2603148"/>
            <a:ext cx="1901011" cy="19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7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C</a:t>
            </a:r>
            <a:r>
              <a:rPr lang="en-US" noProof="0" dirty="0" err="1"/>
              <a:t>hallenges</a:t>
            </a:r>
            <a:endParaRPr lang="en-US" noProof="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88961" y="3971432"/>
            <a:ext cx="1620000" cy="557024"/>
          </a:xfrm>
        </p:spPr>
        <p:txBody>
          <a:bodyPr rtlCol="0"/>
          <a:lstStyle/>
          <a:p>
            <a:r>
              <a:rPr lang="en-US" noProof="0" dirty="0"/>
              <a:t>High amount of manual tasks</a:t>
            </a:r>
          </a:p>
        </p:txBody>
      </p:sp>
      <p:pic>
        <p:nvPicPr>
          <p:cNvPr id="43" name="Bildplatzhalter 42" descr="Zug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8" b="128"/>
          <a:stretch/>
        </p:blipFill>
        <p:spPr>
          <a:xfrm>
            <a:off x="4419413" y="2636520"/>
            <a:ext cx="720000" cy="720000"/>
          </a:xfr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919820" y="3971431"/>
            <a:ext cx="1620000" cy="1035997"/>
          </a:xfrm>
        </p:spPr>
        <p:txBody>
          <a:bodyPr rtlCol="0"/>
          <a:lstStyle/>
          <a:p>
            <a:r>
              <a:rPr lang="en-US" noProof="0" dirty="0"/>
              <a:t>Long and inconvenient travel times for patients</a:t>
            </a:r>
          </a:p>
        </p:txBody>
      </p:sp>
      <p:pic>
        <p:nvPicPr>
          <p:cNvPr id="45" name="Bildplatzhalter 44" descr="Dokument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28" b="128"/>
          <a:stretch/>
        </p:blipFill>
        <p:spPr>
          <a:xfrm>
            <a:off x="6500679" y="2636520"/>
            <a:ext cx="720000" cy="720000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9603EB-A9DE-401B-A260-04D16B5FEF6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50679" y="3971431"/>
            <a:ext cx="1620000" cy="557025"/>
          </a:xfrm>
        </p:spPr>
        <p:txBody>
          <a:bodyPr/>
          <a:lstStyle/>
          <a:p>
            <a:r>
              <a:rPr lang="en-US" noProof="0" dirty="0"/>
              <a:t>Many steps incl. documentation are still paper-based</a:t>
            </a:r>
          </a:p>
        </p:txBody>
      </p:sp>
      <p:pic>
        <p:nvPicPr>
          <p:cNvPr id="47" name="Bildplatzhalter 46" descr="Münzen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8" b="128"/>
          <a:stretch/>
        </p:blipFill>
        <p:spPr>
          <a:xfrm>
            <a:off x="8631538" y="2636520"/>
            <a:ext cx="720000" cy="720000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7D2754C-E1E5-4C74-8CFF-0E7D9DB5177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81538" y="3971432"/>
            <a:ext cx="1620000" cy="1035996"/>
          </a:xfrm>
        </p:spPr>
        <p:txBody>
          <a:bodyPr/>
          <a:lstStyle/>
          <a:p>
            <a:r>
              <a:rPr lang="en-US" noProof="0" dirty="0"/>
              <a:t>Inefficient processes result in high health costs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r>
              <a:rPr lang="de-DE" b="1" i="1" dirty="0"/>
              <a:t> </a:t>
            </a:r>
            <a:fld id="{19B51A1E-902D-48AF-9020-955120F399B6}" type="slidenum">
              <a:rPr lang="de-DE" b="1" i="1" smtClean="0"/>
              <a:pPr rtl="0"/>
              <a:t>5</a:t>
            </a:fld>
            <a:endParaRPr lang="de-DE" b="1" i="1" dirty="0"/>
          </a:p>
        </p:txBody>
      </p:sp>
      <p:pic>
        <p:nvPicPr>
          <p:cNvPr id="6" name="Grafik 5" descr="Unterschrift">
            <a:extLst>
              <a:ext uri="{FF2B5EF4-FFF2-40B4-BE49-F238E27FC236}">
                <a16:creationId xmlns:a16="http://schemas.microsoft.com/office/drawing/2014/main" id="{FC4A8968-B95C-4CBF-8022-7C2D0DD07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8554" y="263652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12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 descr="Augentestgerät eines Optikers mit Patientenstuhl im Hintergrund und Hand unter dem Gerät">
            <a:extLst>
              <a:ext uri="{FF2B5EF4-FFF2-40B4-BE49-F238E27FC236}">
                <a16:creationId xmlns:a16="http://schemas.microsoft.com/office/drawing/2014/main" id="{C675E008-A5DF-4639-84DF-6071C1580B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Bildplatzhalter 7" descr="Draufsicht auf die Tastatur eines Notebooks, mit einem auf dem Tisch ruhenden Arm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6641052" y="136525"/>
            <a:ext cx="4313008" cy="6584950"/>
          </a:xfrm>
        </p:spPr>
      </p:pic>
      <p:sp>
        <p:nvSpPr>
          <p:cNvPr id="9" name="Rechteck 8" title="Overlay-Grafik">
            <a:extLst>
              <a:ext uri="{FF2B5EF4-FFF2-40B4-BE49-F238E27FC236}">
                <a16:creationId xmlns:a16="http://schemas.microsoft.com/office/drawing/2014/main" id="{3C4C820F-048F-4850-8903-A21A509419E9}"/>
              </a:ext>
            </a:extLst>
          </p:cNvPr>
          <p:cNvSpPr/>
          <p:nvPr/>
        </p:nvSpPr>
        <p:spPr bwMode="invGray"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866470" y="1767593"/>
            <a:ext cx="4014890" cy="2595353"/>
          </a:xfrm>
        </p:spPr>
        <p:txBody>
          <a:bodyPr rtlCol="0"/>
          <a:lstStyle/>
          <a:p>
            <a:pPr rtl="0"/>
            <a:r>
              <a:rPr lang="en-US" noProof="0" dirty="0"/>
              <a:t>Is there a solution to tackle those challenges?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b="1" i="1" smtClean="0"/>
              <a:pPr rtl="0"/>
              <a:t>6</a:t>
            </a:fld>
            <a:endParaRPr lang="de-DE" b="1" i="1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92E925B-B29F-48F5-A03F-97129AE94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2058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Bildplatzhalter 27" descr="Arm und analoger Druckmesser eines Blutdruckmessgeräts">
            <a:extLst>
              <a:ext uri="{FF2B5EF4-FFF2-40B4-BE49-F238E27FC236}">
                <a16:creationId xmlns:a16="http://schemas.microsoft.com/office/drawing/2014/main" id="{4B4A8784-FED8-4626-8883-762E38E965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431BB-7E59-4D2E-B4E7-CA454CF90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dirty="0"/>
              <a:t> </a:t>
            </a:r>
            <a:fld id="{19B51A1E-902D-48AF-9020-955120F399B6}" type="slidenum">
              <a:rPr lang="de-DE" smtClean="0"/>
              <a:pPr rtl="0"/>
              <a:t>7</a:t>
            </a:fld>
            <a:endParaRPr lang="de-DE" dirty="0"/>
          </a:p>
        </p:txBody>
      </p:sp>
      <p:sp>
        <p:nvSpPr>
          <p:cNvPr id="20" name="Rechteck 19" title="Overlay-Grafik">
            <a:extLst>
              <a:ext uri="{FF2B5EF4-FFF2-40B4-BE49-F238E27FC236}">
                <a16:creationId xmlns:a16="http://schemas.microsoft.com/office/drawing/2014/main" id="{C737364B-3FFB-4CAE-B936-630FCC5E93B5}"/>
              </a:ext>
            </a:extLst>
          </p:cNvPr>
          <p:cNvSpPr/>
          <p:nvPr/>
        </p:nvSpPr>
        <p:spPr bwMode="invGray">
          <a:xfrm rot="5400000">
            <a:off x="7151843" y="3055784"/>
            <a:ext cx="3292473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 rtlCol="0"/>
          <a:lstStyle/>
          <a:p>
            <a:pPr rtl="0"/>
            <a:r>
              <a:rPr lang="en-US" noProof="0" dirty="0"/>
              <a:t>Medical Chatbot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 rtlCol="0"/>
          <a:lstStyle/>
          <a:p>
            <a:pPr rtl="0"/>
            <a:r>
              <a:rPr lang="en-US" dirty="0"/>
              <a:t>Product features</a:t>
            </a:r>
            <a:endParaRPr lang="en-US" noProof="0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12A31D8-A79E-4B51-9E32-C1A93BC96DA7}"/>
              </a:ext>
            </a:extLst>
          </p:cNvPr>
          <p:cNvGrpSpPr/>
          <p:nvPr/>
        </p:nvGrpSpPr>
        <p:grpSpPr>
          <a:xfrm>
            <a:off x="-81180" y="1696544"/>
            <a:ext cx="6514788" cy="3905315"/>
            <a:chOff x="5390709" y="3708402"/>
            <a:chExt cx="14142691" cy="7859200"/>
          </a:xfrm>
        </p:grpSpPr>
        <p:sp>
          <p:nvSpPr>
            <p:cNvPr id="132" name="Oval 64">
              <a:extLst>
                <a:ext uri="{FF2B5EF4-FFF2-40B4-BE49-F238E27FC236}">
                  <a16:creationId xmlns:a16="http://schemas.microsoft.com/office/drawing/2014/main" id="{91C95196-B438-4B08-AAD8-5EE224791E33}"/>
                </a:ext>
              </a:extLst>
            </p:cNvPr>
            <p:cNvSpPr/>
            <p:nvPr/>
          </p:nvSpPr>
          <p:spPr>
            <a:xfrm>
              <a:off x="16613194" y="7802568"/>
              <a:ext cx="1311275" cy="13128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anchor="ctr"/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Calibri Light"/>
                </a:rPr>
                <a:t> </a:t>
              </a:r>
            </a:p>
          </p:txBody>
        </p:sp>
        <p:sp>
          <p:nvSpPr>
            <p:cNvPr id="130" name="Oval 62">
              <a:extLst>
                <a:ext uri="{FF2B5EF4-FFF2-40B4-BE49-F238E27FC236}">
                  <a16:creationId xmlns:a16="http://schemas.microsoft.com/office/drawing/2014/main" id="{49CDD095-2992-4EDB-AB6D-BC3840E4880A}"/>
                </a:ext>
              </a:extLst>
            </p:cNvPr>
            <p:cNvSpPr/>
            <p:nvPr/>
          </p:nvSpPr>
          <p:spPr>
            <a:xfrm>
              <a:off x="16635419" y="4357691"/>
              <a:ext cx="1311275" cy="13128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85" tIns="121892" rIns="243785" bIns="121892" anchor="ctr"/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 Light"/>
              </a:endParaRPr>
            </a:p>
          </p:txBody>
        </p:sp>
        <p:sp>
          <p:nvSpPr>
            <p:cNvPr id="125" name="Oval 57">
              <a:extLst>
                <a:ext uri="{FF2B5EF4-FFF2-40B4-BE49-F238E27FC236}">
                  <a16:creationId xmlns:a16="http://schemas.microsoft.com/office/drawing/2014/main" id="{40BB4215-9A7C-4E9C-B4D9-70D18DBA644C}"/>
                </a:ext>
              </a:extLst>
            </p:cNvPr>
            <p:cNvSpPr/>
            <p:nvPr/>
          </p:nvSpPr>
          <p:spPr>
            <a:xfrm>
              <a:off x="6394452" y="6215067"/>
              <a:ext cx="1312864" cy="13128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85" tIns="121892" rIns="243785" bIns="121892" anchor="ctr"/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 Light"/>
              </a:endParaRPr>
            </a:p>
          </p:txBody>
        </p:sp>
        <p:grpSp>
          <p:nvGrpSpPr>
            <p:cNvPr id="109" name="Group 41">
              <a:extLst>
                <a:ext uri="{FF2B5EF4-FFF2-40B4-BE49-F238E27FC236}">
                  <a16:creationId xmlns:a16="http://schemas.microsoft.com/office/drawing/2014/main" id="{627DCA76-73BB-4E33-8C09-D9CF1EDADB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3527" y="6859592"/>
              <a:ext cx="5964240" cy="3151188"/>
              <a:chOff x="3433260" y="3280864"/>
              <a:chExt cx="2237290" cy="1181491"/>
            </a:xfrm>
          </p:grpSpPr>
          <p:sp>
            <p:nvSpPr>
              <p:cNvPr id="110" name="Freeform 11">
                <a:extLst>
                  <a:ext uri="{FF2B5EF4-FFF2-40B4-BE49-F238E27FC236}">
                    <a16:creationId xmlns:a16="http://schemas.microsoft.com/office/drawing/2014/main" id="{77F2F4AA-6FE6-460A-89AE-0CD9AB695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260" y="3280864"/>
                <a:ext cx="2237290" cy="743417"/>
              </a:xfrm>
              <a:custGeom>
                <a:avLst/>
                <a:gdLst>
                  <a:gd name="T0" fmla="*/ 985 w 985"/>
                  <a:gd name="T1" fmla="*/ 265 h 449"/>
                  <a:gd name="T2" fmla="*/ 492 w 985"/>
                  <a:gd name="T3" fmla="*/ 0 h 449"/>
                  <a:gd name="T4" fmla="*/ 0 w 985"/>
                  <a:gd name="T5" fmla="*/ 265 h 449"/>
                  <a:gd name="T6" fmla="*/ 0 w 985"/>
                  <a:gd name="T7" fmla="*/ 449 h 449"/>
                  <a:gd name="T8" fmla="*/ 492 w 985"/>
                  <a:gd name="T9" fmla="*/ 183 h 449"/>
                  <a:gd name="T10" fmla="*/ 985 w 985"/>
                  <a:gd name="T11" fmla="*/ 449 h 449"/>
                  <a:gd name="T12" fmla="*/ 985 w 985"/>
                  <a:gd name="T13" fmla="*/ 26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265"/>
                    </a:moveTo>
                    <a:cubicBezTo>
                      <a:pt x="985" y="119"/>
                      <a:pt x="764" y="0"/>
                      <a:pt x="492" y="0"/>
                    </a:cubicBez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49"/>
                      <a:pt x="0" y="449"/>
                      <a:pt x="0" y="449"/>
                    </a:cubicBezTo>
                    <a:cubicBezTo>
                      <a:pt x="0" y="302"/>
                      <a:pt x="220" y="183"/>
                      <a:pt x="492" y="183"/>
                    </a:cubicBezTo>
                    <a:cubicBezTo>
                      <a:pt x="764" y="183"/>
                      <a:pt x="985" y="302"/>
                      <a:pt x="985" y="449"/>
                    </a:cubicBezTo>
                    <a:lnTo>
                      <a:pt x="985" y="265"/>
                    </a:lnTo>
                    <a:close/>
                  </a:path>
                </a:pathLst>
              </a:custGeom>
              <a:solidFill>
                <a:schemeClr val="accent3"/>
              </a:solidFill>
              <a:ln w="3175">
                <a:noFill/>
              </a:ln>
            </p:spPr>
            <p:txBody>
              <a:bodyPr/>
              <a:lstStyle/>
              <a:p>
                <a:pPr defTabSz="18284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Calibri Light"/>
                  <a:ea typeface="+mn-ea"/>
                </a:endParaRPr>
              </a:p>
            </p:txBody>
          </p:sp>
          <p:sp>
            <p:nvSpPr>
              <p:cNvPr id="111" name="Freeform 12">
                <a:extLst>
                  <a:ext uri="{FF2B5EF4-FFF2-40B4-BE49-F238E27FC236}">
                    <a16:creationId xmlns:a16="http://schemas.microsoft.com/office/drawing/2014/main" id="{45097C83-57B3-479F-9C89-8C980658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3260" y="3280864"/>
                <a:ext cx="2237290" cy="878529"/>
              </a:xfrm>
              <a:custGeom>
                <a:avLst/>
                <a:gdLst>
                  <a:gd name="T0" fmla="*/ 492 w 985"/>
                  <a:gd name="T1" fmla="*/ 60 h 531"/>
                  <a:gd name="T2" fmla="*/ 925 w 985"/>
                  <a:gd name="T3" fmla="*/ 265 h 531"/>
                  <a:gd name="T4" fmla="*/ 492 w 985"/>
                  <a:gd name="T5" fmla="*/ 471 h 531"/>
                  <a:gd name="T6" fmla="*/ 60 w 985"/>
                  <a:gd name="T7" fmla="*/ 265 h 531"/>
                  <a:gd name="T8" fmla="*/ 492 w 985"/>
                  <a:gd name="T9" fmla="*/ 60 h 531"/>
                  <a:gd name="T10" fmla="*/ 492 w 985"/>
                  <a:gd name="T11" fmla="*/ 0 h 531"/>
                  <a:gd name="T12" fmla="*/ 0 w 985"/>
                  <a:gd name="T13" fmla="*/ 265 h 531"/>
                  <a:gd name="T14" fmla="*/ 492 w 985"/>
                  <a:gd name="T15" fmla="*/ 531 h 531"/>
                  <a:gd name="T16" fmla="*/ 985 w 985"/>
                  <a:gd name="T17" fmla="*/ 265 h 531"/>
                  <a:gd name="T18" fmla="*/ 492 w 985"/>
                  <a:gd name="T19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5" h="531">
                    <a:moveTo>
                      <a:pt x="492" y="60"/>
                    </a:moveTo>
                    <a:cubicBezTo>
                      <a:pt x="747" y="60"/>
                      <a:pt x="925" y="168"/>
                      <a:pt x="925" y="265"/>
                    </a:cubicBezTo>
                    <a:cubicBezTo>
                      <a:pt x="925" y="362"/>
                      <a:pt x="747" y="471"/>
                      <a:pt x="492" y="471"/>
                    </a:cubicBezTo>
                    <a:cubicBezTo>
                      <a:pt x="237" y="471"/>
                      <a:pt x="60" y="362"/>
                      <a:pt x="60" y="265"/>
                    </a:cubicBezTo>
                    <a:cubicBezTo>
                      <a:pt x="60" y="168"/>
                      <a:pt x="237" y="60"/>
                      <a:pt x="492" y="60"/>
                    </a:cubicBezTo>
                    <a:moveTo>
                      <a:pt x="492" y="0"/>
                    </a:move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12"/>
                      <a:pt x="220" y="531"/>
                      <a:pt x="492" y="531"/>
                    </a:cubicBezTo>
                    <a:cubicBezTo>
                      <a:pt x="764" y="531"/>
                      <a:pt x="985" y="412"/>
                      <a:pt x="985" y="265"/>
                    </a:cubicBezTo>
                    <a:cubicBezTo>
                      <a:pt x="985" y="119"/>
                      <a:pt x="764" y="0"/>
                      <a:pt x="492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175">
                <a:noFill/>
              </a:ln>
            </p:spPr>
            <p:txBody>
              <a:bodyPr/>
              <a:lstStyle/>
              <a:p>
                <a:pPr defTabSz="18284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Calibri Light"/>
                  <a:ea typeface="+mn-ea"/>
                </a:endParaRPr>
              </a:p>
            </p:txBody>
          </p:sp>
          <p:sp>
            <p:nvSpPr>
              <p:cNvPr id="112" name="Freeform 13">
                <a:extLst>
                  <a:ext uri="{FF2B5EF4-FFF2-40B4-BE49-F238E27FC236}">
                    <a16:creationId xmlns:a16="http://schemas.microsoft.com/office/drawing/2014/main" id="{2D5E91BA-100B-47F4-AD4E-72CCD1AED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260" y="3719533"/>
                <a:ext cx="2237290" cy="742822"/>
              </a:xfrm>
              <a:custGeom>
                <a:avLst/>
                <a:gdLst>
                  <a:gd name="T0" fmla="*/ 985 w 985"/>
                  <a:gd name="T1" fmla="*/ 184 h 449"/>
                  <a:gd name="T2" fmla="*/ 492 w 985"/>
                  <a:gd name="T3" fmla="*/ 449 h 449"/>
                  <a:gd name="T4" fmla="*/ 0 w 985"/>
                  <a:gd name="T5" fmla="*/ 184 h 449"/>
                  <a:gd name="T6" fmla="*/ 0 w 985"/>
                  <a:gd name="T7" fmla="*/ 0 h 449"/>
                  <a:gd name="T8" fmla="*/ 492 w 985"/>
                  <a:gd name="T9" fmla="*/ 266 h 449"/>
                  <a:gd name="T10" fmla="*/ 985 w 985"/>
                  <a:gd name="T11" fmla="*/ 0 h 449"/>
                  <a:gd name="T12" fmla="*/ 985 w 985"/>
                  <a:gd name="T13" fmla="*/ 184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184"/>
                    </a:moveTo>
                    <a:cubicBezTo>
                      <a:pt x="985" y="330"/>
                      <a:pt x="764" y="449"/>
                      <a:pt x="492" y="449"/>
                    </a:cubicBezTo>
                    <a:cubicBezTo>
                      <a:pt x="220" y="449"/>
                      <a:pt x="0" y="330"/>
                      <a:pt x="0" y="1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7"/>
                      <a:pt x="220" y="266"/>
                      <a:pt x="492" y="266"/>
                    </a:cubicBezTo>
                    <a:cubicBezTo>
                      <a:pt x="764" y="266"/>
                      <a:pt x="985" y="147"/>
                      <a:pt x="985" y="0"/>
                    </a:cubicBezTo>
                    <a:lnTo>
                      <a:pt x="985" y="184"/>
                    </a:lnTo>
                    <a:close/>
                  </a:path>
                </a:pathLst>
              </a:custGeom>
              <a:solidFill>
                <a:schemeClr val="accent3"/>
              </a:solidFill>
              <a:ln w="3175">
                <a:noFill/>
              </a:ln>
            </p:spPr>
            <p:txBody>
              <a:bodyPr lIns="0" tIns="0" rIns="0" bIns="0" anchor="ctr"/>
              <a:lstStyle/>
              <a:p>
                <a:pPr algn="ctr" defTabSz="1828434" fontAlgn="auto">
                  <a:spcBef>
                    <a:spcPts val="0"/>
                  </a:spcBef>
                  <a:spcAft>
                    <a:spcPts val="800"/>
                  </a:spcAft>
                  <a:defRPr/>
                </a:pPr>
                <a:endParaRPr lang="en-US" altLang="ko-KR" sz="3200" b="1" dirty="0">
                  <a:gradFill>
                    <a:gsLst>
                      <a:gs pos="0">
                        <a:schemeClr val="accent4">
                          <a:alpha val="50000"/>
                        </a:schemeClr>
                      </a:gs>
                      <a:gs pos="100000">
                        <a:schemeClr val="accent4">
                          <a:alpha val="50000"/>
                        </a:schemeClr>
                      </a:gs>
                    </a:gsLst>
                    <a:lin ang="5400000" scaled="0"/>
                  </a:gradFill>
                  <a:latin typeface="Bebas Neue" pitchFamily="34" charset="0"/>
                  <a:ea typeface="Roboto Condensed Regular"/>
                </a:endParaRPr>
              </a:p>
            </p:txBody>
          </p:sp>
        </p:grpSp>
        <p:grpSp>
          <p:nvGrpSpPr>
            <p:cNvPr id="113" name="Group 45">
              <a:extLst>
                <a:ext uri="{FF2B5EF4-FFF2-40B4-BE49-F238E27FC236}">
                  <a16:creationId xmlns:a16="http://schemas.microsoft.com/office/drawing/2014/main" id="{6F4AE73E-1EDD-476B-AA15-9766D8688F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3527" y="5284790"/>
              <a:ext cx="5964240" cy="3149603"/>
              <a:chOff x="3433260" y="3280864"/>
              <a:chExt cx="2237290" cy="1181491"/>
            </a:xfrm>
          </p:grpSpPr>
          <p:sp>
            <p:nvSpPr>
              <p:cNvPr id="114" name="Freeform 11">
                <a:extLst>
                  <a:ext uri="{FF2B5EF4-FFF2-40B4-BE49-F238E27FC236}">
                    <a16:creationId xmlns:a16="http://schemas.microsoft.com/office/drawing/2014/main" id="{AE982DF9-EABF-4E8F-A242-49563E2C3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260" y="3280864"/>
                <a:ext cx="2237290" cy="743372"/>
              </a:xfrm>
              <a:custGeom>
                <a:avLst/>
                <a:gdLst>
                  <a:gd name="T0" fmla="*/ 2237290 w 985"/>
                  <a:gd name="T1" fmla="*/ 438738 h 449"/>
                  <a:gd name="T2" fmla="*/ 1117509 w 985"/>
                  <a:gd name="T3" fmla="*/ 0 h 449"/>
                  <a:gd name="T4" fmla="*/ 0 w 985"/>
                  <a:gd name="T5" fmla="*/ 438738 h 449"/>
                  <a:gd name="T6" fmla="*/ 0 w 985"/>
                  <a:gd name="T7" fmla="*/ 743372 h 449"/>
                  <a:gd name="T8" fmla="*/ 1117509 w 985"/>
                  <a:gd name="T9" fmla="*/ 302978 h 449"/>
                  <a:gd name="T10" fmla="*/ 2237290 w 985"/>
                  <a:gd name="T11" fmla="*/ 743372 h 449"/>
                  <a:gd name="T12" fmla="*/ 2237290 w 985"/>
                  <a:gd name="T13" fmla="*/ 438738 h 4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265"/>
                    </a:moveTo>
                    <a:cubicBezTo>
                      <a:pt x="985" y="119"/>
                      <a:pt x="764" y="0"/>
                      <a:pt x="492" y="0"/>
                    </a:cubicBez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49"/>
                      <a:pt x="0" y="449"/>
                      <a:pt x="0" y="449"/>
                    </a:cubicBezTo>
                    <a:cubicBezTo>
                      <a:pt x="0" y="302"/>
                      <a:pt x="220" y="183"/>
                      <a:pt x="492" y="183"/>
                    </a:cubicBezTo>
                    <a:cubicBezTo>
                      <a:pt x="764" y="183"/>
                      <a:pt x="985" y="302"/>
                      <a:pt x="985" y="449"/>
                    </a:cubicBezTo>
                    <a:lnTo>
                      <a:pt x="985" y="26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15" name="Freeform 12">
                <a:extLst>
                  <a:ext uri="{FF2B5EF4-FFF2-40B4-BE49-F238E27FC236}">
                    <a16:creationId xmlns:a16="http://schemas.microsoft.com/office/drawing/2014/main" id="{864BC86E-632E-462D-A823-9EC7E5C1C4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3260" y="3280864"/>
                <a:ext cx="2237290" cy="878972"/>
              </a:xfrm>
              <a:custGeom>
                <a:avLst/>
                <a:gdLst>
                  <a:gd name="T0" fmla="*/ 492 w 985"/>
                  <a:gd name="T1" fmla="*/ 60 h 531"/>
                  <a:gd name="T2" fmla="*/ 925 w 985"/>
                  <a:gd name="T3" fmla="*/ 265 h 531"/>
                  <a:gd name="T4" fmla="*/ 492 w 985"/>
                  <a:gd name="T5" fmla="*/ 471 h 531"/>
                  <a:gd name="T6" fmla="*/ 60 w 985"/>
                  <a:gd name="T7" fmla="*/ 265 h 531"/>
                  <a:gd name="T8" fmla="*/ 492 w 985"/>
                  <a:gd name="T9" fmla="*/ 60 h 531"/>
                  <a:gd name="T10" fmla="*/ 492 w 985"/>
                  <a:gd name="T11" fmla="*/ 0 h 531"/>
                  <a:gd name="T12" fmla="*/ 0 w 985"/>
                  <a:gd name="T13" fmla="*/ 265 h 531"/>
                  <a:gd name="T14" fmla="*/ 492 w 985"/>
                  <a:gd name="T15" fmla="*/ 531 h 531"/>
                  <a:gd name="T16" fmla="*/ 985 w 985"/>
                  <a:gd name="T17" fmla="*/ 265 h 531"/>
                  <a:gd name="T18" fmla="*/ 492 w 985"/>
                  <a:gd name="T19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5" h="531">
                    <a:moveTo>
                      <a:pt x="492" y="60"/>
                    </a:moveTo>
                    <a:cubicBezTo>
                      <a:pt x="747" y="60"/>
                      <a:pt x="925" y="168"/>
                      <a:pt x="925" y="265"/>
                    </a:cubicBezTo>
                    <a:cubicBezTo>
                      <a:pt x="925" y="362"/>
                      <a:pt x="747" y="471"/>
                      <a:pt x="492" y="471"/>
                    </a:cubicBezTo>
                    <a:cubicBezTo>
                      <a:pt x="237" y="471"/>
                      <a:pt x="60" y="362"/>
                      <a:pt x="60" y="265"/>
                    </a:cubicBezTo>
                    <a:cubicBezTo>
                      <a:pt x="60" y="168"/>
                      <a:pt x="237" y="60"/>
                      <a:pt x="492" y="60"/>
                    </a:cubicBezTo>
                    <a:moveTo>
                      <a:pt x="492" y="0"/>
                    </a:move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12"/>
                      <a:pt x="220" y="531"/>
                      <a:pt x="492" y="531"/>
                    </a:cubicBezTo>
                    <a:cubicBezTo>
                      <a:pt x="764" y="531"/>
                      <a:pt x="985" y="412"/>
                      <a:pt x="985" y="265"/>
                    </a:cubicBezTo>
                    <a:cubicBezTo>
                      <a:pt x="985" y="119"/>
                      <a:pt x="764" y="0"/>
                      <a:pt x="492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3175">
                <a:noFill/>
              </a:ln>
            </p:spPr>
            <p:txBody>
              <a:bodyPr/>
              <a:lstStyle/>
              <a:p>
                <a:pPr defTabSz="18284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Calibri Light"/>
                  <a:ea typeface="+mn-ea"/>
                </a:endParaRPr>
              </a:p>
            </p:txBody>
          </p:sp>
          <p:sp>
            <p:nvSpPr>
              <p:cNvPr id="116" name="Freeform 13">
                <a:extLst>
                  <a:ext uri="{FF2B5EF4-FFF2-40B4-BE49-F238E27FC236}">
                    <a16:creationId xmlns:a16="http://schemas.microsoft.com/office/drawing/2014/main" id="{BAD8D2F9-0A3E-4CC0-AABB-17559CAF0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260" y="3719754"/>
                <a:ext cx="2237290" cy="742601"/>
              </a:xfrm>
              <a:custGeom>
                <a:avLst/>
                <a:gdLst>
                  <a:gd name="T0" fmla="*/ 985 w 985"/>
                  <a:gd name="T1" fmla="*/ 184 h 449"/>
                  <a:gd name="T2" fmla="*/ 492 w 985"/>
                  <a:gd name="T3" fmla="*/ 449 h 449"/>
                  <a:gd name="T4" fmla="*/ 0 w 985"/>
                  <a:gd name="T5" fmla="*/ 184 h 449"/>
                  <a:gd name="T6" fmla="*/ 0 w 985"/>
                  <a:gd name="T7" fmla="*/ 0 h 449"/>
                  <a:gd name="T8" fmla="*/ 492 w 985"/>
                  <a:gd name="T9" fmla="*/ 266 h 449"/>
                  <a:gd name="T10" fmla="*/ 985 w 985"/>
                  <a:gd name="T11" fmla="*/ 0 h 449"/>
                  <a:gd name="T12" fmla="*/ 985 w 985"/>
                  <a:gd name="T13" fmla="*/ 184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184"/>
                    </a:moveTo>
                    <a:cubicBezTo>
                      <a:pt x="985" y="330"/>
                      <a:pt x="764" y="449"/>
                      <a:pt x="492" y="449"/>
                    </a:cubicBezTo>
                    <a:cubicBezTo>
                      <a:pt x="220" y="449"/>
                      <a:pt x="0" y="330"/>
                      <a:pt x="0" y="1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7"/>
                      <a:pt x="220" y="266"/>
                      <a:pt x="492" y="266"/>
                    </a:cubicBezTo>
                    <a:cubicBezTo>
                      <a:pt x="764" y="266"/>
                      <a:pt x="985" y="147"/>
                      <a:pt x="985" y="0"/>
                    </a:cubicBezTo>
                    <a:lnTo>
                      <a:pt x="985" y="184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>
                <a:noFill/>
              </a:ln>
            </p:spPr>
            <p:txBody>
              <a:bodyPr lIns="0" tIns="0" rIns="0" bIns="0" anchor="ctr"/>
              <a:lstStyle/>
              <a:p>
                <a:pPr algn="ctr" defTabSz="1828434" fontAlgn="auto">
                  <a:spcBef>
                    <a:spcPts val="0"/>
                  </a:spcBef>
                  <a:spcAft>
                    <a:spcPts val="800"/>
                  </a:spcAft>
                  <a:defRPr/>
                </a:pPr>
                <a:endParaRPr lang="en-US" altLang="ko-KR" sz="3200" b="1" dirty="0">
                  <a:gradFill>
                    <a:gsLst>
                      <a:gs pos="0">
                        <a:schemeClr val="accent4">
                          <a:alpha val="50000"/>
                        </a:schemeClr>
                      </a:gs>
                      <a:gs pos="100000">
                        <a:schemeClr val="accent4">
                          <a:alpha val="50000"/>
                        </a:schemeClr>
                      </a:gs>
                    </a:gsLst>
                    <a:lin ang="5400000" scaled="0"/>
                  </a:gradFill>
                  <a:latin typeface="Bebas Neue" pitchFamily="34" charset="0"/>
                  <a:ea typeface="Roboto Condensed Regular"/>
                </a:endParaRPr>
              </a:p>
            </p:txBody>
          </p:sp>
        </p:grpSp>
        <p:grpSp>
          <p:nvGrpSpPr>
            <p:cNvPr id="117" name="Group 49">
              <a:extLst>
                <a:ext uri="{FF2B5EF4-FFF2-40B4-BE49-F238E27FC236}">
                  <a16:creationId xmlns:a16="http://schemas.microsoft.com/office/drawing/2014/main" id="{558886B7-EF10-4DE2-B676-23199A0172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3527" y="3708402"/>
              <a:ext cx="5964240" cy="3151190"/>
              <a:chOff x="3433260" y="1508627"/>
              <a:chExt cx="2237290" cy="1181491"/>
            </a:xfrm>
          </p:grpSpPr>
          <p:sp>
            <p:nvSpPr>
              <p:cNvPr id="118" name="Freeform 11">
                <a:extLst>
                  <a:ext uri="{FF2B5EF4-FFF2-40B4-BE49-F238E27FC236}">
                    <a16:creationId xmlns:a16="http://schemas.microsoft.com/office/drawing/2014/main" id="{936B7B47-17A0-4692-BB4B-49DAC029F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260" y="1508627"/>
                <a:ext cx="2237290" cy="743372"/>
              </a:xfrm>
              <a:custGeom>
                <a:avLst/>
                <a:gdLst>
                  <a:gd name="T0" fmla="*/ 2237290 w 985"/>
                  <a:gd name="T1" fmla="*/ 438738 h 449"/>
                  <a:gd name="T2" fmla="*/ 1117509 w 985"/>
                  <a:gd name="T3" fmla="*/ 0 h 449"/>
                  <a:gd name="T4" fmla="*/ 0 w 985"/>
                  <a:gd name="T5" fmla="*/ 438738 h 449"/>
                  <a:gd name="T6" fmla="*/ 0 w 985"/>
                  <a:gd name="T7" fmla="*/ 743372 h 449"/>
                  <a:gd name="T8" fmla="*/ 1117509 w 985"/>
                  <a:gd name="T9" fmla="*/ 302978 h 449"/>
                  <a:gd name="T10" fmla="*/ 2237290 w 985"/>
                  <a:gd name="T11" fmla="*/ 743372 h 449"/>
                  <a:gd name="T12" fmla="*/ 2237290 w 985"/>
                  <a:gd name="T13" fmla="*/ 438738 h 4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265"/>
                    </a:moveTo>
                    <a:cubicBezTo>
                      <a:pt x="985" y="119"/>
                      <a:pt x="764" y="0"/>
                      <a:pt x="492" y="0"/>
                    </a:cubicBez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49"/>
                      <a:pt x="0" y="449"/>
                      <a:pt x="0" y="449"/>
                    </a:cubicBezTo>
                    <a:cubicBezTo>
                      <a:pt x="0" y="302"/>
                      <a:pt x="220" y="183"/>
                      <a:pt x="492" y="183"/>
                    </a:cubicBezTo>
                    <a:cubicBezTo>
                      <a:pt x="764" y="183"/>
                      <a:pt x="985" y="302"/>
                      <a:pt x="985" y="449"/>
                    </a:cubicBezTo>
                    <a:lnTo>
                      <a:pt x="985" y="2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19" name="Freeform 12">
                <a:extLst>
                  <a:ext uri="{FF2B5EF4-FFF2-40B4-BE49-F238E27FC236}">
                    <a16:creationId xmlns:a16="http://schemas.microsoft.com/office/drawing/2014/main" id="{BCB8A899-07FF-4143-ACFE-78C0B4DEF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3260" y="1508627"/>
                <a:ext cx="2237290" cy="878529"/>
              </a:xfrm>
              <a:custGeom>
                <a:avLst/>
                <a:gdLst>
                  <a:gd name="T0" fmla="*/ 492 w 985"/>
                  <a:gd name="T1" fmla="*/ 60 h 531"/>
                  <a:gd name="T2" fmla="*/ 925 w 985"/>
                  <a:gd name="T3" fmla="*/ 265 h 531"/>
                  <a:gd name="T4" fmla="*/ 492 w 985"/>
                  <a:gd name="T5" fmla="*/ 471 h 531"/>
                  <a:gd name="T6" fmla="*/ 60 w 985"/>
                  <a:gd name="T7" fmla="*/ 265 h 531"/>
                  <a:gd name="T8" fmla="*/ 492 w 985"/>
                  <a:gd name="T9" fmla="*/ 60 h 531"/>
                  <a:gd name="T10" fmla="*/ 492 w 985"/>
                  <a:gd name="T11" fmla="*/ 0 h 531"/>
                  <a:gd name="T12" fmla="*/ 0 w 985"/>
                  <a:gd name="T13" fmla="*/ 265 h 531"/>
                  <a:gd name="T14" fmla="*/ 492 w 985"/>
                  <a:gd name="T15" fmla="*/ 531 h 531"/>
                  <a:gd name="T16" fmla="*/ 985 w 985"/>
                  <a:gd name="T17" fmla="*/ 265 h 531"/>
                  <a:gd name="T18" fmla="*/ 492 w 985"/>
                  <a:gd name="T19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5" h="531">
                    <a:moveTo>
                      <a:pt x="492" y="60"/>
                    </a:moveTo>
                    <a:cubicBezTo>
                      <a:pt x="747" y="60"/>
                      <a:pt x="925" y="168"/>
                      <a:pt x="925" y="265"/>
                    </a:cubicBezTo>
                    <a:cubicBezTo>
                      <a:pt x="925" y="362"/>
                      <a:pt x="747" y="471"/>
                      <a:pt x="492" y="471"/>
                    </a:cubicBezTo>
                    <a:cubicBezTo>
                      <a:pt x="237" y="471"/>
                      <a:pt x="60" y="362"/>
                      <a:pt x="60" y="265"/>
                    </a:cubicBezTo>
                    <a:cubicBezTo>
                      <a:pt x="60" y="168"/>
                      <a:pt x="237" y="60"/>
                      <a:pt x="492" y="60"/>
                    </a:cubicBezTo>
                    <a:moveTo>
                      <a:pt x="492" y="0"/>
                    </a:move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12"/>
                      <a:pt x="220" y="531"/>
                      <a:pt x="492" y="531"/>
                    </a:cubicBezTo>
                    <a:cubicBezTo>
                      <a:pt x="764" y="531"/>
                      <a:pt x="985" y="412"/>
                      <a:pt x="985" y="265"/>
                    </a:cubicBezTo>
                    <a:cubicBezTo>
                      <a:pt x="985" y="119"/>
                      <a:pt x="764" y="0"/>
                      <a:pt x="492" y="0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</a:schemeClr>
              </a:solidFill>
              <a:ln w="3175">
                <a:noFill/>
              </a:ln>
            </p:spPr>
            <p:txBody>
              <a:bodyPr/>
              <a:lstStyle/>
              <a:p>
                <a:pPr defTabSz="18284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Calibri Light"/>
                  <a:ea typeface="+mn-ea"/>
                </a:endParaRPr>
              </a:p>
            </p:txBody>
          </p:sp>
          <p:sp>
            <p:nvSpPr>
              <p:cNvPr id="120" name="Freeform 13">
                <a:extLst>
                  <a:ext uri="{FF2B5EF4-FFF2-40B4-BE49-F238E27FC236}">
                    <a16:creationId xmlns:a16="http://schemas.microsoft.com/office/drawing/2014/main" id="{D72E35F1-6F6F-4CE6-8182-9795C2209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260" y="1947297"/>
                <a:ext cx="2237290" cy="742821"/>
              </a:xfrm>
              <a:custGeom>
                <a:avLst/>
                <a:gdLst>
                  <a:gd name="T0" fmla="*/ 985 w 985"/>
                  <a:gd name="T1" fmla="*/ 184 h 449"/>
                  <a:gd name="T2" fmla="*/ 492 w 985"/>
                  <a:gd name="T3" fmla="*/ 449 h 449"/>
                  <a:gd name="T4" fmla="*/ 0 w 985"/>
                  <a:gd name="T5" fmla="*/ 184 h 449"/>
                  <a:gd name="T6" fmla="*/ 0 w 985"/>
                  <a:gd name="T7" fmla="*/ 0 h 449"/>
                  <a:gd name="T8" fmla="*/ 492 w 985"/>
                  <a:gd name="T9" fmla="*/ 266 h 449"/>
                  <a:gd name="T10" fmla="*/ 985 w 985"/>
                  <a:gd name="T11" fmla="*/ 0 h 449"/>
                  <a:gd name="T12" fmla="*/ 985 w 985"/>
                  <a:gd name="T13" fmla="*/ 184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184"/>
                    </a:moveTo>
                    <a:cubicBezTo>
                      <a:pt x="985" y="330"/>
                      <a:pt x="764" y="449"/>
                      <a:pt x="492" y="449"/>
                    </a:cubicBezTo>
                    <a:cubicBezTo>
                      <a:pt x="220" y="449"/>
                      <a:pt x="0" y="330"/>
                      <a:pt x="0" y="1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7"/>
                      <a:pt x="220" y="266"/>
                      <a:pt x="492" y="266"/>
                    </a:cubicBezTo>
                    <a:cubicBezTo>
                      <a:pt x="764" y="266"/>
                      <a:pt x="985" y="147"/>
                      <a:pt x="985" y="0"/>
                    </a:cubicBezTo>
                    <a:lnTo>
                      <a:pt x="985" y="184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txBody>
              <a:bodyPr lIns="0" tIns="0" rIns="0" bIns="0" anchor="ctr"/>
              <a:lstStyle/>
              <a:p>
                <a:pPr algn="ctr" defTabSz="1828434" fontAlgn="auto">
                  <a:spcBef>
                    <a:spcPts val="0"/>
                  </a:spcBef>
                  <a:spcAft>
                    <a:spcPts val="800"/>
                  </a:spcAft>
                  <a:defRPr/>
                </a:pPr>
                <a:endParaRPr lang="en-US" altLang="ko-KR" sz="3200" b="1" dirty="0">
                  <a:gradFill>
                    <a:gsLst>
                      <a:gs pos="0">
                        <a:schemeClr val="accent4">
                          <a:alpha val="50000"/>
                        </a:schemeClr>
                      </a:gs>
                      <a:gs pos="100000">
                        <a:schemeClr val="accent4">
                          <a:alpha val="50000"/>
                        </a:schemeClr>
                      </a:gs>
                    </a:gsLst>
                    <a:lin ang="5400000" scaled="0"/>
                  </a:gradFill>
                  <a:latin typeface="Bebas Neue" pitchFamily="34" charset="0"/>
                  <a:ea typeface="Roboto Condensed Regular"/>
                </a:endParaRPr>
              </a:p>
            </p:txBody>
          </p:sp>
        </p:grpSp>
        <p:cxnSp>
          <p:nvCxnSpPr>
            <p:cNvPr id="121" name="Straight Connector 53">
              <a:extLst>
                <a:ext uri="{FF2B5EF4-FFF2-40B4-BE49-F238E27FC236}">
                  <a16:creationId xmlns:a16="http://schemas.microsoft.com/office/drawing/2014/main" id="{C7DCB252-CB55-420A-94D0-226DB854A5EC}"/>
                </a:ext>
              </a:extLst>
            </p:cNvPr>
            <p:cNvCxnSpPr/>
            <p:nvPr/>
          </p:nvCxnSpPr>
          <p:spPr>
            <a:xfrm>
              <a:off x="15232069" y="8499479"/>
              <a:ext cx="1317625" cy="47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headEnd type="oval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54">
              <a:extLst>
                <a:ext uri="{FF2B5EF4-FFF2-40B4-BE49-F238E27FC236}">
                  <a16:creationId xmlns:a16="http://schemas.microsoft.com/office/drawing/2014/main" id="{DEF7DED7-B043-4568-8228-975205661046}"/>
                </a:ext>
              </a:extLst>
            </p:cNvPr>
            <p:cNvCxnSpPr/>
            <p:nvPr/>
          </p:nvCxnSpPr>
          <p:spPr>
            <a:xfrm>
              <a:off x="15232069" y="5129217"/>
              <a:ext cx="1317625" cy="6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headEnd type="oval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56">
              <a:extLst>
                <a:ext uri="{FF2B5EF4-FFF2-40B4-BE49-F238E27FC236}">
                  <a16:creationId xmlns:a16="http://schemas.microsoft.com/office/drawing/2014/main" id="{FCC74BD2-12C8-4C51-8716-C8A66B6F8534}"/>
                </a:ext>
              </a:extLst>
            </p:cNvPr>
            <p:cNvCxnSpPr/>
            <p:nvPr/>
          </p:nvCxnSpPr>
          <p:spPr>
            <a:xfrm flipH="1">
              <a:off x="7726365" y="6867530"/>
              <a:ext cx="1317625" cy="6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headEnd type="oval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TextBox 58">
              <a:extLst>
                <a:ext uri="{FF2B5EF4-FFF2-40B4-BE49-F238E27FC236}">
                  <a16:creationId xmlns:a16="http://schemas.microsoft.com/office/drawing/2014/main" id="{2EBECA3E-A2BE-4875-AB30-DA00705F2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0709" y="7356459"/>
              <a:ext cx="3219450" cy="1486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21892" rIns="0" bIns="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r"/>
              <a:r>
                <a:rPr lang="en-US" altLang="de-DE" sz="2000" b="1" dirty="0">
                  <a:solidFill>
                    <a:schemeClr val="tx2"/>
                  </a:solidFill>
                  <a:latin typeface="+mj-lt"/>
                </a:rPr>
                <a:t>Automated diagnosis</a:t>
              </a:r>
            </a:p>
          </p:txBody>
        </p:sp>
        <p:sp>
          <p:nvSpPr>
            <p:cNvPr id="129" name="TextBox 61">
              <a:extLst>
                <a:ext uri="{FF2B5EF4-FFF2-40B4-BE49-F238E27FC236}">
                  <a16:creationId xmlns:a16="http://schemas.microsoft.com/office/drawing/2014/main" id="{1A6F0DCB-D00B-4BE2-AD7F-3373203042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38028" y="8842382"/>
              <a:ext cx="3217863" cy="272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21892" rIns="0" bIns="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de-DE" sz="2000" b="1" dirty="0">
                  <a:solidFill>
                    <a:schemeClr val="tx2"/>
                  </a:solidFill>
                  <a:latin typeface="+mj-lt"/>
                </a:rPr>
                <a:t>Fully digitalized scheduling process</a:t>
              </a:r>
            </a:p>
          </p:txBody>
        </p:sp>
        <p:sp>
          <p:nvSpPr>
            <p:cNvPr id="131" name="TextBox 63">
              <a:extLst>
                <a:ext uri="{FF2B5EF4-FFF2-40B4-BE49-F238E27FC236}">
                  <a16:creationId xmlns:a16="http://schemas.microsoft.com/office/drawing/2014/main" id="{01539E9B-8596-4FE0-B623-6E94DE6E0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15537" y="5447117"/>
              <a:ext cx="3217863" cy="2105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21892" rIns="0" bIns="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de-DE" sz="2000" b="1" dirty="0">
                  <a:solidFill>
                    <a:schemeClr val="tx2"/>
                  </a:solidFill>
                  <a:latin typeface="+mj-lt"/>
                </a:rPr>
                <a:t>Remote prescription module</a:t>
              </a:r>
            </a:p>
          </p:txBody>
        </p:sp>
        <p:sp>
          <p:nvSpPr>
            <p:cNvPr id="140" name="Freeform 80">
              <a:extLst>
                <a:ext uri="{FF2B5EF4-FFF2-40B4-BE49-F238E27FC236}">
                  <a16:creationId xmlns:a16="http://schemas.microsoft.com/office/drawing/2014/main" id="{C9D16F28-84E9-4A5B-B262-84C3468DB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3425" y="9981806"/>
              <a:ext cx="154016" cy="150001"/>
            </a:xfrm>
            <a:custGeom>
              <a:avLst/>
              <a:gdLst>
                <a:gd name="T0" fmla="*/ 44 w 48"/>
                <a:gd name="T1" fmla="*/ 0 h 47"/>
                <a:gd name="T2" fmla="*/ 0 w 48"/>
                <a:gd name="T3" fmla="*/ 44 h 47"/>
                <a:gd name="T4" fmla="*/ 4 w 48"/>
                <a:gd name="T5" fmla="*/ 47 h 47"/>
                <a:gd name="T6" fmla="*/ 7 w 48"/>
                <a:gd name="T7" fmla="*/ 44 h 47"/>
                <a:gd name="T8" fmla="*/ 44 w 48"/>
                <a:gd name="T9" fmla="*/ 7 h 47"/>
                <a:gd name="T10" fmla="*/ 48 w 48"/>
                <a:gd name="T11" fmla="*/ 4 h 47"/>
                <a:gd name="T12" fmla="*/ 44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46"/>
                    <a:pt x="2" y="47"/>
                    <a:pt x="4" y="47"/>
                  </a:cubicBezTo>
                  <a:cubicBezTo>
                    <a:pt x="6" y="47"/>
                    <a:pt x="7" y="46"/>
                    <a:pt x="7" y="44"/>
                  </a:cubicBezTo>
                  <a:cubicBezTo>
                    <a:pt x="7" y="24"/>
                    <a:pt x="24" y="7"/>
                    <a:pt x="44" y="7"/>
                  </a:cubicBezTo>
                  <a:cubicBezTo>
                    <a:pt x="46" y="7"/>
                    <a:pt x="48" y="6"/>
                    <a:pt x="48" y="4"/>
                  </a:cubicBezTo>
                  <a:cubicBezTo>
                    <a:pt x="48" y="2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</p:grpSp>
      <p:pic>
        <p:nvPicPr>
          <p:cNvPr id="147" name="Grafik 146" descr="Künstliche Intelligenz">
            <a:extLst>
              <a:ext uri="{FF2B5EF4-FFF2-40B4-BE49-F238E27FC236}">
                <a16:creationId xmlns:a16="http://schemas.microsoft.com/office/drawing/2014/main" id="{E05B4A9A-7851-4BA0-ABC2-5266DADBF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826" y="2988395"/>
            <a:ext cx="577132" cy="577132"/>
          </a:xfrm>
          <a:prstGeom prst="rect">
            <a:avLst/>
          </a:prstGeom>
        </p:spPr>
      </p:pic>
      <p:pic>
        <p:nvPicPr>
          <p:cNvPr id="149" name="Grafik 148" descr="Medizin">
            <a:extLst>
              <a:ext uri="{FF2B5EF4-FFF2-40B4-BE49-F238E27FC236}">
                <a16:creationId xmlns:a16="http://schemas.microsoft.com/office/drawing/2014/main" id="{02E9B9A5-A1FA-4B13-85DD-F2ADDD907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7542" y="2079088"/>
            <a:ext cx="534917" cy="534917"/>
          </a:xfrm>
          <a:prstGeom prst="rect">
            <a:avLst/>
          </a:prstGeom>
        </p:spPr>
      </p:pic>
      <p:pic>
        <p:nvPicPr>
          <p:cNvPr id="151" name="Grafik 150" descr="Tageskalender">
            <a:extLst>
              <a:ext uri="{FF2B5EF4-FFF2-40B4-BE49-F238E27FC236}">
                <a16:creationId xmlns:a16="http://schemas.microsoft.com/office/drawing/2014/main" id="{39BA91C2-5EF8-4831-BA4E-3D24CCB9E9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22492" y="3776469"/>
            <a:ext cx="536934" cy="5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Bild mit medizinischen Pinzetten verschiedener Größen, einigen Tabletten und einer Hand, die einen Stift hält und auf ein Blatt Papier auf einem Klemmbrett schreibt">
            <a:extLst>
              <a:ext uri="{FF2B5EF4-FFF2-40B4-BE49-F238E27FC236}">
                <a16:creationId xmlns:a16="http://schemas.microsoft.com/office/drawing/2014/main" id="{58E8F1D1-2E7D-42A1-89B1-02F0157F5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hteck 11" title="Overlay-Grafik">
            <a:extLst>
              <a:ext uri="{FF2B5EF4-FFF2-40B4-BE49-F238E27FC236}">
                <a16:creationId xmlns:a16="http://schemas.microsoft.com/office/drawing/2014/main" id="{1D3F6556-8AF2-4DC2-86FE-E38011E946E6}"/>
              </a:ext>
            </a:extLst>
          </p:cNvPr>
          <p:cNvSpPr/>
          <p:nvPr/>
        </p:nvSpPr>
        <p:spPr bwMode="invGray"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 rtlCol="0"/>
          <a:lstStyle/>
          <a:p>
            <a:pPr rtl="0"/>
            <a:r>
              <a:rPr lang="en-US" noProof="0" dirty="0"/>
              <a:t>How does it work?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1703FA-65E2-4E60-B9CE-387169A2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dirty="0"/>
              <a:t> </a:t>
            </a:r>
            <a:fld id="{19B51A1E-902D-48AF-9020-955120F399B6}" type="slidenum">
              <a:rPr lang="de-DE" b="1" i="1" smtClean="0"/>
              <a:pPr rtl="0"/>
              <a:t>8</a:t>
            </a:fld>
            <a:endParaRPr lang="de-DE" b="1" i="1" dirty="0"/>
          </a:p>
        </p:txBody>
      </p:sp>
    </p:spTree>
    <p:extLst>
      <p:ext uri="{BB962C8B-B14F-4D97-AF65-F5344CB8AC3E}">
        <p14:creationId xmlns:p14="http://schemas.microsoft.com/office/powerpoint/2010/main" val="833142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Draufsicht auf die Tastatur eines Notebooks, mit einem auf dem Tisch ruhenden Arm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6641052" y="136525"/>
            <a:ext cx="4313008" cy="6584950"/>
          </a:xfrm>
        </p:spPr>
      </p:pic>
      <p:sp>
        <p:nvSpPr>
          <p:cNvPr id="9" name="Rechteck 8" title="Overlay-Grafik">
            <a:extLst>
              <a:ext uri="{FF2B5EF4-FFF2-40B4-BE49-F238E27FC236}">
                <a16:creationId xmlns:a16="http://schemas.microsoft.com/office/drawing/2014/main" id="{3C4C820F-048F-4850-8903-A21A509419E9}"/>
              </a:ext>
            </a:extLst>
          </p:cNvPr>
          <p:cNvSpPr/>
          <p:nvPr/>
        </p:nvSpPr>
        <p:spPr bwMode="invGray"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 rtlCol="0"/>
          <a:lstStyle/>
          <a:p>
            <a:pPr rtl="0"/>
            <a:r>
              <a:rPr lang="en-US" noProof="0" dirty="0"/>
              <a:t>Appointment Scheduling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 bwMode="black"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Benefits</a:t>
            </a:r>
          </a:p>
          <a:p>
            <a:r>
              <a:rPr lang="en-US" dirty="0"/>
              <a:t>No human interaction from the doctor’s office is necessary</a:t>
            </a:r>
          </a:p>
          <a:p>
            <a:r>
              <a:rPr lang="en-US" dirty="0"/>
              <a:t>No unintentional date overlaps</a:t>
            </a:r>
          </a:p>
          <a:p>
            <a:r>
              <a:rPr lang="en-US" dirty="0"/>
              <a:t>E-mail confirmation for patient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b="1" i="1" smtClean="0"/>
              <a:pPr rtl="0"/>
              <a:t>9</a:t>
            </a:fld>
            <a:endParaRPr lang="de-DE" b="1" i="1" dirty="0"/>
          </a:p>
        </p:txBody>
      </p:sp>
      <p:pic>
        <p:nvPicPr>
          <p:cNvPr id="14" name="Grafik 13" descr="Ein Bild, das Tastatur, Computer enthält.&#10;&#10;Automatisch generierte Beschreibung">
            <a:hlinkClick r:id="rId4"/>
            <a:extLst>
              <a:ext uri="{FF2B5EF4-FFF2-40B4-BE49-F238E27FC236}">
                <a16:creationId xmlns:a16="http://schemas.microsoft.com/office/drawing/2014/main" id="{7B73106F-9990-4181-9178-F389928E2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6059" y="953277"/>
            <a:ext cx="5551056" cy="43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Design">
  <a:themeElements>
    <a:clrScheme name="Custom 128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31B0C1"/>
      </a:accent1>
      <a:accent2>
        <a:srgbClr val="CB488B"/>
      </a:accent2>
      <a:accent3>
        <a:srgbClr val="BC9230"/>
      </a:accent3>
      <a:accent4>
        <a:srgbClr val="126974"/>
      </a:accent4>
      <a:accent5>
        <a:srgbClr val="C13131"/>
      </a:accent5>
      <a:accent6>
        <a:srgbClr val="8E8016"/>
      </a:accent6>
      <a:hlink>
        <a:srgbClr val="31B0C1"/>
      </a:hlink>
      <a:folHlink>
        <a:srgbClr val="31B0C1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740386_TF89652269" id="{4D89A15F-3306-4C33-99BF-D16D96985535}" vid="{CFCF8ED5-BDDB-4C27-BB17-A10054D2B86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28">
    <a:dk1>
      <a:sysClr val="windowText" lastClr="000000"/>
    </a:dk1>
    <a:lt1>
      <a:srgbClr val="FFFFFF"/>
    </a:lt1>
    <a:dk2>
      <a:srgbClr val="3F3F3F"/>
    </a:dk2>
    <a:lt2>
      <a:srgbClr val="F2F2F2"/>
    </a:lt2>
    <a:accent1>
      <a:srgbClr val="31B0C1"/>
    </a:accent1>
    <a:accent2>
      <a:srgbClr val="CB488B"/>
    </a:accent2>
    <a:accent3>
      <a:srgbClr val="BC9230"/>
    </a:accent3>
    <a:accent4>
      <a:srgbClr val="126974"/>
    </a:accent4>
    <a:accent5>
      <a:srgbClr val="C13131"/>
    </a:accent5>
    <a:accent6>
      <a:srgbClr val="8E8016"/>
    </a:accent6>
    <a:hlink>
      <a:srgbClr val="31B0C1"/>
    </a:hlink>
    <a:folHlink>
      <a:srgbClr val="31B0C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335</Words>
  <Application>Microsoft Office PowerPoint</Application>
  <PresentationFormat>Breitbild</PresentationFormat>
  <Paragraphs>90</Paragraphs>
  <Slides>13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Arial</vt:lpstr>
      <vt:lpstr>Bebas Neue</vt:lpstr>
      <vt:lpstr>Calibri</vt:lpstr>
      <vt:lpstr>Calibri Light</vt:lpstr>
      <vt:lpstr>Corbel</vt:lpstr>
      <vt:lpstr>Lato Regular</vt:lpstr>
      <vt:lpstr>Times New Roman</vt:lpstr>
      <vt:lpstr>Office-Design</vt:lpstr>
      <vt:lpstr>Digitalized Business Processes for Family Doctors</vt:lpstr>
      <vt:lpstr>PowerPoint-Präsentation</vt:lpstr>
      <vt:lpstr>About us</vt:lpstr>
      <vt:lpstr>The Use Case: Appointment with family doctor</vt:lpstr>
      <vt:lpstr>Challenges</vt:lpstr>
      <vt:lpstr>Is there a solution to tackle those challenges?</vt:lpstr>
      <vt:lpstr>Medical Chatbot</vt:lpstr>
      <vt:lpstr>How does it work?</vt:lpstr>
      <vt:lpstr>Appointment Scheduling</vt:lpstr>
      <vt:lpstr>Make a Diagnosis</vt:lpstr>
      <vt:lpstr>Issue prescription</vt:lpstr>
      <vt:lpstr>PowerPoint-Präsentation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2020-05-27T21:34:48Z</dcterms:created>
  <dcterms:modified xsi:type="dcterms:W3CDTF">2020-05-30T18:21:47Z</dcterms:modified>
</cp:coreProperties>
</file>